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Debo Prosad Dutta" initials="DPD" lastIdx="1" clrIdx="6">
    <p:extLst>
      <p:ext uri="{19B8F6BF-5375-455C-9EA6-DF929625EA0E}">
        <p15:presenceInfo xmlns:p15="http://schemas.microsoft.com/office/powerpoint/2012/main" userId="4493f8c0199b909c" providerId="Windows Live"/>
      </p:ext>
    </p:extLst>
  </p:cmAuthor>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01"/>
    <p:restoredTop sz="94530" autoAdjust="0"/>
  </p:normalViewPr>
  <p:slideViewPr>
    <p:cSldViewPr snapToGrid="0" snapToObjects="1">
      <p:cViewPr varScale="1">
        <p:scale>
          <a:sx n="67" d="100"/>
          <a:sy n="67" d="100"/>
        </p:scale>
        <p:origin x="816"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daboprasaddutta0/Applied-Data-Science-Capstone/blob/master/Week%201/F_A_Data_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daboprasaddutta0/Applied-Data-Science-Capstone/blob/master/Week%202/F_A_Exploratory_Data_Analysis_Pandas_Matplotli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daboprasaddutta0/Applied-Data-Science-Capstone/blob/master/Week%202/F_A_Exploratory_Data_Analysis_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daboprasaddutta0/Applied-Data-Science-Capstone/blob/master/Week%203/F_A_Data_Visualization_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daboprasaddutta0/Applied-Data-Science-Capstone/blob/master/Week%203/F_A_Hands_On_Interactive_Dashboard_with_Plotly_Dash.tx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daboprasaddutta0/Applied-Data-Science-Capstone/blob/master/Week%204/F_A_Machine_Learning_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github.com/daboprasaddutta0/Applied-Data-Science-Capstone/blob/master/Week%202/F_A_Exploratory_Data_Analysis_SQL.ipynb"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cf-courses-data.s3.us.cloud-object-storage.appdomain.cloud/IBM-DS0321EN-SkillsNetwork/datasets/dataset_part_3.csv" TargetMode="External"/><Relationship Id="rId5" Type="http://schemas.openxmlformats.org/officeDocument/2006/relationships/hyperlink" Target="https://cf-courses-data.s3.us.cloud-object-storage.appdomain.cloud/IBM-DS0321EN-SkillsNetwork/datasets/dataset_part_2.csv" TargetMode="External"/><Relationship Id="rId4" Type="http://schemas.openxmlformats.org/officeDocument/2006/relationships/hyperlink" Target="https://cf-courses-data.s3.us.cloud-object-storage.appdomain.cloud/IBM-DS0321EN-SkillsNetwork/datasets/dataset_part_1.csv"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daboprasaddutta0/Applied-Data-Science-Capstone/blob/master/Week%201/F_A_Data_Collect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daboprasaddutta0/Applied-Data-Science-Capstone/blob/master/Week%201/F_A_Web_Scrap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Debo Prosad Dutta</a:t>
            </a:r>
          </a:p>
          <a:p>
            <a:r>
              <a:rPr lang="en-US">
                <a:solidFill>
                  <a:schemeClr val="bg2"/>
                </a:solidFill>
                <a:latin typeface="Abadi" panose="020B0604020104020204" pitchFamily="34" charset="0"/>
                <a:ea typeface="SF Pro" pitchFamily="2" charset="0"/>
                <a:cs typeface="SF Pro" pitchFamily="2" charset="0"/>
              </a:rPr>
              <a:t>01.05.2022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Text Placeholder 2">
            <a:extLst>
              <a:ext uri="{FF2B5EF4-FFF2-40B4-BE49-F238E27FC236}">
                <a16:creationId xmlns:a16="http://schemas.microsoft.com/office/drawing/2014/main" id="{9ABC52F0-21D7-4342-8B7B-AE81176E46E7}"/>
              </a:ext>
            </a:extLst>
          </p:cNvPr>
          <p:cNvSpPr txBox="1">
            <a:spLocks/>
          </p:cNvSpPr>
          <p:nvPr/>
        </p:nvSpPr>
        <p:spPr>
          <a:xfrm>
            <a:off x="922411" y="5769840"/>
            <a:ext cx="10221839" cy="54904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pPr>
            <a:r>
              <a:rPr lang="en-US" sz="1200" dirty="0">
                <a:solidFill>
                  <a:schemeClr val="accent3">
                    <a:lumMod val="25000"/>
                  </a:schemeClr>
                </a:solidFill>
              </a:rPr>
              <a:t>For more details  of Data Wrangling, GitHub details are given below.</a:t>
            </a:r>
          </a:p>
          <a:p>
            <a:pPr marL="0" indent="0">
              <a:lnSpc>
                <a:spcPct val="120000"/>
              </a:lnSpc>
              <a:spcBef>
                <a:spcPts val="0"/>
              </a:spcBef>
              <a:buFont typeface="Arial" panose="020B0604020202020204" pitchFamily="34" charset="0"/>
              <a:buNone/>
            </a:pPr>
            <a:r>
              <a:rPr lang="en-US" sz="1200" dirty="0">
                <a:solidFill>
                  <a:schemeClr val="accent3">
                    <a:lumMod val="25000"/>
                  </a:schemeClr>
                </a:solidFill>
              </a:rPr>
              <a:t>GitHub Link - </a:t>
            </a:r>
            <a:r>
              <a:rPr lang="en-US" sz="1200" dirty="0">
                <a:solidFill>
                  <a:schemeClr val="accent3">
                    <a:lumMod val="25000"/>
                  </a:schemeClr>
                </a:solidFill>
                <a:hlinkClick r:id="rId3"/>
              </a:rPr>
              <a:t>https://github.com/daboprasaddutta0/Applied-Data-Science-Capstone/blob/master/Week%201/F_A_Data_Wrangling.ipynb</a:t>
            </a:r>
            <a:endParaRPr lang="en-US" sz="1200" dirty="0">
              <a:solidFill>
                <a:schemeClr val="accent3">
                  <a:lumMod val="25000"/>
                </a:schemeClr>
              </a:solidFill>
            </a:endParaRPr>
          </a:p>
          <a:p>
            <a:pPr marL="0" indent="0">
              <a:lnSpc>
                <a:spcPct val="120000"/>
              </a:lnSpc>
              <a:spcBef>
                <a:spcPts val="0"/>
              </a:spcBef>
              <a:buFont typeface="Arial" panose="020B0604020202020204" pitchFamily="34" charset="0"/>
              <a:buNone/>
            </a:pPr>
            <a:endParaRPr lang="en-US" sz="1200" dirty="0">
              <a:solidFill>
                <a:schemeClr val="accent3">
                  <a:lumMod val="25000"/>
                </a:schemeClr>
              </a:solidFill>
            </a:endParaRPr>
          </a:p>
          <a:p>
            <a:pPr marL="0" indent="0">
              <a:lnSpc>
                <a:spcPct val="120000"/>
              </a:lnSpc>
              <a:spcBef>
                <a:spcPts val="0"/>
              </a:spcBef>
              <a:buFont typeface="Arial" panose="020B0604020202020204" pitchFamily="34" charset="0"/>
              <a:buNone/>
            </a:pPr>
            <a:endParaRPr lang="en-US" sz="1200" dirty="0">
              <a:solidFill>
                <a:schemeClr val="accent3">
                  <a:lumMod val="25000"/>
                </a:schemeClr>
              </a:solidFill>
            </a:endParaRPr>
          </a:p>
          <a:p>
            <a:pPr marL="0" indent="0">
              <a:lnSpc>
                <a:spcPct val="120000"/>
              </a:lnSpc>
              <a:spcBef>
                <a:spcPts val="0"/>
              </a:spcBef>
              <a:buFont typeface="Arial" panose="020B0604020202020204" pitchFamily="34" charset="0"/>
              <a:buNone/>
            </a:pPr>
            <a:endParaRPr lang="en-US" sz="1200" dirty="0">
              <a:solidFill>
                <a:schemeClr val="accent3">
                  <a:lumMod val="25000"/>
                </a:schemeClr>
              </a:solidFill>
            </a:endParaRPr>
          </a:p>
          <a:p>
            <a:pPr marL="0" indent="0">
              <a:lnSpc>
                <a:spcPct val="120000"/>
              </a:lnSpc>
              <a:spcBef>
                <a:spcPts val="0"/>
              </a:spcBef>
              <a:buFont typeface="Arial" panose="020B0604020202020204" pitchFamily="34" charset="0"/>
              <a:buNone/>
            </a:pPr>
            <a:endParaRPr lang="en-US" sz="1200" dirty="0">
              <a:solidFill>
                <a:schemeClr val="accent3">
                  <a:lumMod val="25000"/>
                </a:schemeClr>
              </a:solidFill>
            </a:endParaRPr>
          </a:p>
        </p:txBody>
      </p:sp>
      <p:sp>
        <p:nvSpPr>
          <p:cNvPr id="7" name="Text Placeholder 2">
            <a:extLst>
              <a:ext uri="{FF2B5EF4-FFF2-40B4-BE49-F238E27FC236}">
                <a16:creationId xmlns:a16="http://schemas.microsoft.com/office/drawing/2014/main" id="{06B2590A-CFF4-40CF-8DA1-1DFD19F82380}"/>
              </a:ext>
            </a:extLst>
          </p:cNvPr>
          <p:cNvSpPr txBox="1">
            <a:spLocks/>
          </p:cNvSpPr>
          <p:nvPr/>
        </p:nvSpPr>
        <p:spPr>
          <a:xfrm>
            <a:off x="758972" y="1356785"/>
            <a:ext cx="10221839" cy="138443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spcBef>
                <a:spcPts val="0"/>
              </a:spcBef>
              <a:buFont typeface="Arial" panose="020B0604020202020204" pitchFamily="34" charset="0"/>
              <a:buNone/>
            </a:pPr>
            <a:r>
              <a:rPr lang="en-US" sz="900" dirty="0">
                <a:solidFill>
                  <a:schemeClr val="accent3">
                    <a:lumMod val="25000"/>
                  </a:schemeClr>
                </a:solidFill>
              </a:rPr>
              <a:t>In data wrangling part of the project , we will perform some Exploratory Data Analysis (EDA) to find some patterns in the data and determine what would be the label for training supervised models.</a:t>
            </a:r>
          </a:p>
          <a:p>
            <a:pPr marL="0" indent="0" algn="just">
              <a:lnSpc>
                <a:spcPct val="120000"/>
              </a:lnSpc>
              <a:spcBef>
                <a:spcPts val="0"/>
              </a:spcBef>
              <a:buFont typeface="Arial" panose="020B0604020202020204" pitchFamily="34" charset="0"/>
              <a:buNone/>
            </a:pPr>
            <a:endParaRPr lang="en-US" sz="900" dirty="0">
              <a:solidFill>
                <a:schemeClr val="accent3">
                  <a:lumMod val="25000"/>
                </a:schemeClr>
              </a:solidFill>
            </a:endParaRPr>
          </a:p>
          <a:p>
            <a:pPr marL="0" indent="0" algn="just">
              <a:lnSpc>
                <a:spcPct val="120000"/>
              </a:lnSpc>
              <a:spcBef>
                <a:spcPts val="0"/>
              </a:spcBef>
              <a:buFont typeface="Arial" panose="020B0604020202020204" pitchFamily="34" charset="0"/>
              <a:buNone/>
            </a:pPr>
            <a:r>
              <a:rPr lang="en-US" sz="900" dirty="0">
                <a:solidFill>
                  <a:schemeClr val="accent3">
                    <a:lumMod val="25000"/>
                  </a:schemeClr>
                </a:solidFill>
              </a:rPr>
              <a:t>In the data set, there are several different cases where the booster did not land successfully. Sometimes a landing was attempted but failed due to an accident; for example, True Ocean means the mission outcome was successfully landed to a specific region of the ocean while False Ocean means the mission outcome was unsuccessfully landed to a specific region of the ocean. True RTLS means the mission outcome was successfully landed to a ground pad False RTLS means the mission outcome was unsuccessfully landed to a ground pad. True ASDS means the mission outcome was successfully landed on a drone ship False ASDS means the mission outcome was unsuccessfully landed on a drone ship.</a:t>
            </a:r>
          </a:p>
          <a:p>
            <a:pPr marL="0" indent="0" algn="just">
              <a:lnSpc>
                <a:spcPct val="120000"/>
              </a:lnSpc>
              <a:spcBef>
                <a:spcPts val="0"/>
              </a:spcBef>
              <a:buFont typeface="Arial" panose="020B0604020202020204" pitchFamily="34" charset="0"/>
              <a:buNone/>
            </a:pPr>
            <a:endParaRPr lang="en-US" sz="900" dirty="0">
              <a:solidFill>
                <a:schemeClr val="accent3">
                  <a:lumMod val="25000"/>
                </a:schemeClr>
              </a:solidFill>
            </a:endParaRPr>
          </a:p>
          <a:p>
            <a:pPr marL="0" indent="0" algn="just">
              <a:lnSpc>
                <a:spcPct val="120000"/>
              </a:lnSpc>
              <a:spcBef>
                <a:spcPts val="0"/>
              </a:spcBef>
              <a:buFont typeface="Arial" panose="020B0604020202020204" pitchFamily="34" charset="0"/>
              <a:buNone/>
            </a:pPr>
            <a:r>
              <a:rPr lang="en-US" sz="900" dirty="0">
                <a:solidFill>
                  <a:schemeClr val="accent3">
                    <a:lumMod val="25000"/>
                  </a:schemeClr>
                </a:solidFill>
              </a:rPr>
              <a:t>In this lab we will mainly convert those outcomes into Training Labels with 1 means the booster successfully landed 0 means it was unsuccessful.</a:t>
            </a:r>
          </a:p>
          <a:p>
            <a:pPr marL="0" indent="0">
              <a:lnSpc>
                <a:spcPct val="120000"/>
              </a:lnSpc>
              <a:spcBef>
                <a:spcPts val="0"/>
              </a:spcBef>
              <a:buFont typeface="Arial" panose="020B0604020202020204" pitchFamily="34" charset="0"/>
              <a:buNone/>
            </a:pPr>
            <a:endParaRPr lang="en-US" sz="1200" dirty="0">
              <a:solidFill>
                <a:schemeClr val="accent3">
                  <a:lumMod val="25000"/>
                </a:schemeClr>
              </a:solidFill>
            </a:endParaRPr>
          </a:p>
          <a:p>
            <a:pPr marL="0" indent="0">
              <a:lnSpc>
                <a:spcPct val="120000"/>
              </a:lnSpc>
              <a:spcBef>
                <a:spcPts val="0"/>
              </a:spcBef>
              <a:buFont typeface="Arial" panose="020B0604020202020204" pitchFamily="34" charset="0"/>
              <a:buNone/>
            </a:pPr>
            <a:endParaRPr lang="en-US" sz="1200" dirty="0">
              <a:solidFill>
                <a:schemeClr val="accent3">
                  <a:lumMod val="25000"/>
                </a:schemeClr>
              </a:solidFill>
            </a:endParaRPr>
          </a:p>
        </p:txBody>
      </p:sp>
      <p:sp>
        <p:nvSpPr>
          <p:cNvPr id="2" name="Flowchart: Terminator 1">
            <a:extLst>
              <a:ext uri="{FF2B5EF4-FFF2-40B4-BE49-F238E27FC236}">
                <a16:creationId xmlns:a16="http://schemas.microsoft.com/office/drawing/2014/main" id="{21D35DC0-BD5A-40FB-9B0D-31E89921A2C2}"/>
              </a:ext>
            </a:extLst>
          </p:cNvPr>
          <p:cNvSpPr/>
          <p:nvPr/>
        </p:nvSpPr>
        <p:spPr>
          <a:xfrm>
            <a:off x="750961" y="3047884"/>
            <a:ext cx="1573139" cy="30480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Start Data Wrangling</a:t>
            </a:r>
          </a:p>
        </p:txBody>
      </p:sp>
      <p:sp>
        <p:nvSpPr>
          <p:cNvPr id="3" name="Flowchart: Process 2">
            <a:extLst>
              <a:ext uri="{FF2B5EF4-FFF2-40B4-BE49-F238E27FC236}">
                <a16:creationId xmlns:a16="http://schemas.microsoft.com/office/drawing/2014/main" id="{05FA0737-DE12-47B6-93FE-7ACE00A549FE}"/>
              </a:ext>
            </a:extLst>
          </p:cNvPr>
          <p:cNvSpPr/>
          <p:nvPr/>
        </p:nvSpPr>
        <p:spPr>
          <a:xfrm>
            <a:off x="3033713" y="3047884"/>
            <a:ext cx="1419225" cy="3048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Import required Libraries</a:t>
            </a:r>
          </a:p>
        </p:txBody>
      </p:sp>
      <p:sp>
        <p:nvSpPr>
          <p:cNvPr id="9" name="Flowchart: Process 8">
            <a:extLst>
              <a:ext uri="{FF2B5EF4-FFF2-40B4-BE49-F238E27FC236}">
                <a16:creationId xmlns:a16="http://schemas.microsoft.com/office/drawing/2014/main" id="{1D8D69AF-5F2C-48A9-AED8-A60135F374A1}"/>
              </a:ext>
            </a:extLst>
          </p:cNvPr>
          <p:cNvSpPr/>
          <p:nvPr/>
        </p:nvSpPr>
        <p:spPr>
          <a:xfrm>
            <a:off x="4940227" y="3082404"/>
            <a:ext cx="1419225" cy="45743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Load the previously created Datasets in Data Frame</a:t>
            </a:r>
            <a:endParaRPr lang="en-IN" sz="900" dirty="0"/>
          </a:p>
        </p:txBody>
      </p:sp>
      <p:sp>
        <p:nvSpPr>
          <p:cNvPr id="10" name="Flowchart: Process 9">
            <a:extLst>
              <a:ext uri="{FF2B5EF4-FFF2-40B4-BE49-F238E27FC236}">
                <a16:creationId xmlns:a16="http://schemas.microsoft.com/office/drawing/2014/main" id="{2F9D7438-278B-46E0-9C93-E80FEA61FC33}"/>
              </a:ext>
            </a:extLst>
          </p:cNvPr>
          <p:cNvSpPr/>
          <p:nvPr/>
        </p:nvSpPr>
        <p:spPr>
          <a:xfrm>
            <a:off x="9572625" y="3082404"/>
            <a:ext cx="1419225" cy="45743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Identify and calculate the percentage of the missing values in each attribute</a:t>
            </a:r>
            <a:endParaRPr lang="en-IN" sz="900" dirty="0"/>
          </a:p>
        </p:txBody>
      </p:sp>
      <p:sp>
        <p:nvSpPr>
          <p:cNvPr id="13" name="Flowchart: Process 12">
            <a:extLst>
              <a:ext uri="{FF2B5EF4-FFF2-40B4-BE49-F238E27FC236}">
                <a16:creationId xmlns:a16="http://schemas.microsoft.com/office/drawing/2014/main" id="{944C7E40-C688-4713-806F-CA9D5CD4CAE0}"/>
              </a:ext>
            </a:extLst>
          </p:cNvPr>
          <p:cNvSpPr/>
          <p:nvPr/>
        </p:nvSpPr>
        <p:spPr>
          <a:xfrm>
            <a:off x="9572625" y="3922450"/>
            <a:ext cx="1419225" cy="45743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Identify which columns are numerical and categorical</a:t>
            </a:r>
            <a:endParaRPr lang="en-IN" sz="900" dirty="0"/>
          </a:p>
        </p:txBody>
      </p:sp>
      <p:sp>
        <p:nvSpPr>
          <p:cNvPr id="16" name="Flowchart: Process 15">
            <a:extLst>
              <a:ext uri="{FF2B5EF4-FFF2-40B4-BE49-F238E27FC236}">
                <a16:creationId xmlns:a16="http://schemas.microsoft.com/office/drawing/2014/main" id="{74D39A73-70F7-4C09-B342-D8C4A3F74ACF}"/>
              </a:ext>
            </a:extLst>
          </p:cNvPr>
          <p:cNvSpPr/>
          <p:nvPr/>
        </p:nvSpPr>
        <p:spPr>
          <a:xfrm>
            <a:off x="7490811" y="3918564"/>
            <a:ext cx="1419225" cy="45743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Calculate the number of launches on each site</a:t>
            </a:r>
            <a:endParaRPr lang="en-IN" sz="900" dirty="0"/>
          </a:p>
        </p:txBody>
      </p:sp>
      <p:sp>
        <p:nvSpPr>
          <p:cNvPr id="17" name="Flowchart: Process 16">
            <a:extLst>
              <a:ext uri="{FF2B5EF4-FFF2-40B4-BE49-F238E27FC236}">
                <a16:creationId xmlns:a16="http://schemas.microsoft.com/office/drawing/2014/main" id="{7B821AEB-0F83-4B30-8EF9-F4AA81229FB9}"/>
              </a:ext>
            </a:extLst>
          </p:cNvPr>
          <p:cNvSpPr/>
          <p:nvPr/>
        </p:nvSpPr>
        <p:spPr>
          <a:xfrm>
            <a:off x="5385485" y="3918563"/>
            <a:ext cx="1419225" cy="45743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Calculate the number and occurrence of each orbit</a:t>
            </a:r>
            <a:endParaRPr lang="en-IN" sz="900" dirty="0"/>
          </a:p>
        </p:txBody>
      </p:sp>
      <p:sp>
        <p:nvSpPr>
          <p:cNvPr id="18" name="Flowchart: Process 17">
            <a:extLst>
              <a:ext uri="{FF2B5EF4-FFF2-40B4-BE49-F238E27FC236}">
                <a16:creationId xmlns:a16="http://schemas.microsoft.com/office/drawing/2014/main" id="{A5A29D9F-A4CF-4412-8674-3C2EB31C051C}"/>
              </a:ext>
            </a:extLst>
          </p:cNvPr>
          <p:cNvSpPr/>
          <p:nvPr/>
        </p:nvSpPr>
        <p:spPr>
          <a:xfrm>
            <a:off x="3424092" y="3918562"/>
            <a:ext cx="1419225" cy="45743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Create a landing outcome label from Outcome column</a:t>
            </a:r>
            <a:endParaRPr lang="en-IN" sz="900" dirty="0"/>
          </a:p>
        </p:txBody>
      </p:sp>
      <p:sp>
        <p:nvSpPr>
          <p:cNvPr id="19" name="Flowchart: Process 18">
            <a:extLst>
              <a:ext uri="{FF2B5EF4-FFF2-40B4-BE49-F238E27FC236}">
                <a16:creationId xmlns:a16="http://schemas.microsoft.com/office/drawing/2014/main" id="{D03A7270-3ABC-433A-88C5-CC09BE9316AE}"/>
              </a:ext>
            </a:extLst>
          </p:cNvPr>
          <p:cNvSpPr/>
          <p:nvPr/>
        </p:nvSpPr>
        <p:spPr>
          <a:xfrm>
            <a:off x="3521002" y="5032376"/>
            <a:ext cx="1419225" cy="45743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Convert Data Frame into csv for future purpose</a:t>
            </a:r>
            <a:endParaRPr lang="en-IN" sz="900" dirty="0"/>
          </a:p>
        </p:txBody>
      </p:sp>
      <p:sp>
        <p:nvSpPr>
          <p:cNvPr id="20" name="Flowchart: Process 19">
            <a:extLst>
              <a:ext uri="{FF2B5EF4-FFF2-40B4-BE49-F238E27FC236}">
                <a16:creationId xmlns:a16="http://schemas.microsoft.com/office/drawing/2014/main" id="{F907A451-5618-497F-AA36-315AB84610BE}"/>
              </a:ext>
            </a:extLst>
          </p:cNvPr>
          <p:cNvSpPr/>
          <p:nvPr/>
        </p:nvSpPr>
        <p:spPr>
          <a:xfrm>
            <a:off x="1186283" y="5032377"/>
            <a:ext cx="1419225" cy="45743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Check the Data Frame</a:t>
            </a:r>
            <a:endParaRPr lang="en-IN" sz="900" dirty="0"/>
          </a:p>
        </p:txBody>
      </p:sp>
      <p:sp>
        <p:nvSpPr>
          <p:cNvPr id="21" name="Flowchart: Terminator 20">
            <a:extLst>
              <a:ext uri="{FF2B5EF4-FFF2-40B4-BE49-F238E27FC236}">
                <a16:creationId xmlns:a16="http://schemas.microsoft.com/office/drawing/2014/main" id="{23D1CD65-FCB6-4FDB-9B5E-14F70BAEA351}"/>
              </a:ext>
            </a:extLst>
          </p:cNvPr>
          <p:cNvSpPr/>
          <p:nvPr/>
        </p:nvSpPr>
        <p:spPr>
          <a:xfrm>
            <a:off x="7668191" y="5108693"/>
            <a:ext cx="1573139" cy="30480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New Data Frame is ready after Data Wrangling</a:t>
            </a:r>
          </a:p>
        </p:txBody>
      </p:sp>
      <p:cxnSp>
        <p:nvCxnSpPr>
          <p:cNvPr id="23" name="Straight Arrow Connector 22">
            <a:extLst>
              <a:ext uri="{FF2B5EF4-FFF2-40B4-BE49-F238E27FC236}">
                <a16:creationId xmlns:a16="http://schemas.microsoft.com/office/drawing/2014/main" id="{B23B8AE7-F039-40AD-A4E7-423885B2E786}"/>
              </a:ext>
            </a:extLst>
          </p:cNvPr>
          <p:cNvCxnSpPr>
            <a:cxnSpLocks/>
            <a:stCxn id="2" idx="3"/>
            <a:endCxn id="3" idx="1"/>
          </p:cNvCxnSpPr>
          <p:nvPr/>
        </p:nvCxnSpPr>
        <p:spPr>
          <a:xfrm>
            <a:off x="2324100" y="3200284"/>
            <a:ext cx="709613" cy="0"/>
          </a:xfrm>
          <a:prstGeom prst="straightConnector1">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0DBA86D-43EF-41C7-92C6-F985D00EBECB}"/>
              </a:ext>
            </a:extLst>
          </p:cNvPr>
          <p:cNvCxnSpPr>
            <a:cxnSpLocks/>
            <a:stCxn id="3" idx="3"/>
            <a:endCxn id="9" idx="1"/>
          </p:cNvCxnSpPr>
          <p:nvPr/>
        </p:nvCxnSpPr>
        <p:spPr>
          <a:xfrm>
            <a:off x="4452938" y="3200284"/>
            <a:ext cx="487289" cy="110836"/>
          </a:xfrm>
          <a:prstGeom prst="bentConnector3">
            <a:avLst>
              <a:gd name="adj1" fmla="val 50000"/>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31" name="Flowchart: Decision 30">
            <a:extLst>
              <a:ext uri="{FF2B5EF4-FFF2-40B4-BE49-F238E27FC236}">
                <a16:creationId xmlns:a16="http://schemas.microsoft.com/office/drawing/2014/main" id="{CCFF1A86-4CAE-4106-81AC-7BEB191E8D97}"/>
              </a:ext>
            </a:extLst>
          </p:cNvPr>
          <p:cNvSpPr/>
          <p:nvPr/>
        </p:nvSpPr>
        <p:spPr>
          <a:xfrm>
            <a:off x="7321586" y="3097572"/>
            <a:ext cx="1196902" cy="427094"/>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Process Status</a:t>
            </a:r>
          </a:p>
        </p:txBody>
      </p:sp>
      <p:cxnSp>
        <p:nvCxnSpPr>
          <p:cNvPr id="32" name="Straight Arrow Connector 31">
            <a:extLst>
              <a:ext uri="{FF2B5EF4-FFF2-40B4-BE49-F238E27FC236}">
                <a16:creationId xmlns:a16="http://schemas.microsoft.com/office/drawing/2014/main" id="{25E9F075-5A73-4D4F-A698-49DF7DF8478F}"/>
              </a:ext>
            </a:extLst>
          </p:cNvPr>
          <p:cNvCxnSpPr>
            <a:cxnSpLocks/>
            <a:stCxn id="9" idx="3"/>
            <a:endCxn id="31" idx="1"/>
          </p:cNvCxnSpPr>
          <p:nvPr/>
        </p:nvCxnSpPr>
        <p:spPr>
          <a:xfrm flipV="1">
            <a:off x="6359452" y="3311119"/>
            <a:ext cx="962134" cy="1"/>
          </a:xfrm>
          <a:prstGeom prst="straightConnector1">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F12BCAE-D07A-409B-B3E3-D2368F2CCC87}"/>
              </a:ext>
            </a:extLst>
          </p:cNvPr>
          <p:cNvCxnSpPr>
            <a:cxnSpLocks/>
            <a:stCxn id="31" idx="3"/>
            <a:endCxn id="10" idx="1"/>
          </p:cNvCxnSpPr>
          <p:nvPr/>
        </p:nvCxnSpPr>
        <p:spPr>
          <a:xfrm>
            <a:off x="8518488" y="3311119"/>
            <a:ext cx="1054137" cy="1"/>
          </a:xfrm>
          <a:prstGeom prst="straightConnector1">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46C8C74-1410-4BFE-BC53-E3F747D4029E}"/>
              </a:ext>
            </a:extLst>
          </p:cNvPr>
          <p:cNvCxnSpPr>
            <a:cxnSpLocks/>
            <a:stCxn id="31" idx="0"/>
            <a:endCxn id="9" idx="0"/>
          </p:cNvCxnSpPr>
          <p:nvPr/>
        </p:nvCxnSpPr>
        <p:spPr>
          <a:xfrm rot="16200000" flipV="1">
            <a:off x="6777355" y="1954889"/>
            <a:ext cx="15168" cy="2270197"/>
          </a:xfrm>
          <a:prstGeom prst="bentConnector3">
            <a:avLst>
              <a:gd name="adj1" fmla="val 1607120"/>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904A81B8-10D6-49A5-9CDB-549A61A52F08}"/>
              </a:ext>
            </a:extLst>
          </p:cNvPr>
          <p:cNvSpPr/>
          <p:nvPr/>
        </p:nvSpPr>
        <p:spPr>
          <a:xfrm>
            <a:off x="8629650" y="3082403"/>
            <a:ext cx="781050" cy="183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solidFill>
              </a:rPr>
              <a:t>Successful</a:t>
            </a:r>
          </a:p>
        </p:txBody>
      </p:sp>
      <p:sp>
        <p:nvSpPr>
          <p:cNvPr id="57" name="Rectangle 56">
            <a:extLst>
              <a:ext uri="{FF2B5EF4-FFF2-40B4-BE49-F238E27FC236}">
                <a16:creationId xmlns:a16="http://schemas.microsoft.com/office/drawing/2014/main" id="{48A93559-A959-452E-A145-D4740BDCAF99}"/>
              </a:ext>
            </a:extLst>
          </p:cNvPr>
          <p:cNvSpPr/>
          <p:nvPr/>
        </p:nvSpPr>
        <p:spPr>
          <a:xfrm>
            <a:off x="7047688" y="2911071"/>
            <a:ext cx="781050" cy="183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solidFill>
              </a:rPr>
              <a:t>Fail</a:t>
            </a:r>
          </a:p>
        </p:txBody>
      </p:sp>
      <p:cxnSp>
        <p:nvCxnSpPr>
          <p:cNvPr id="58" name="Straight Arrow Connector 57">
            <a:extLst>
              <a:ext uri="{FF2B5EF4-FFF2-40B4-BE49-F238E27FC236}">
                <a16:creationId xmlns:a16="http://schemas.microsoft.com/office/drawing/2014/main" id="{57865C22-4502-498B-A57B-FDE4D815A9AC}"/>
              </a:ext>
            </a:extLst>
          </p:cNvPr>
          <p:cNvCxnSpPr>
            <a:cxnSpLocks/>
            <a:stCxn id="10" idx="2"/>
            <a:endCxn id="13" idx="0"/>
          </p:cNvCxnSpPr>
          <p:nvPr/>
        </p:nvCxnSpPr>
        <p:spPr>
          <a:xfrm>
            <a:off x="10282238" y="3539835"/>
            <a:ext cx="0" cy="382615"/>
          </a:xfrm>
          <a:prstGeom prst="straightConnector1">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188F51C-67DC-47F8-AC66-F626B241F1D8}"/>
              </a:ext>
            </a:extLst>
          </p:cNvPr>
          <p:cNvCxnSpPr>
            <a:cxnSpLocks/>
            <a:stCxn id="13" idx="1"/>
            <a:endCxn id="16" idx="3"/>
          </p:cNvCxnSpPr>
          <p:nvPr/>
        </p:nvCxnSpPr>
        <p:spPr>
          <a:xfrm flipH="1" flipV="1">
            <a:off x="8910036" y="4147280"/>
            <a:ext cx="662589" cy="3886"/>
          </a:xfrm>
          <a:prstGeom prst="straightConnector1">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5A7BBCF-1FD2-4894-9684-631FEA1F17F2}"/>
              </a:ext>
            </a:extLst>
          </p:cNvPr>
          <p:cNvCxnSpPr>
            <a:cxnSpLocks/>
            <a:stCxn id="16" idx="1"/>
            <a:endCxn id="17" idx="3"/>
          </p:cNvCxnSpPr>
          <p:nvPr/>
        </p:nvCxnSpPr>
        <p:spPr>
          <a:xfrm flipH="1" flipV="1">
            <a:off x="6804710" y="4147279"/>
            <a:ext cx="686101" cy="1"/>
          </a:xfrm>
          <a:prstGeom prst="straightConnector1">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EAAD86A-23C0-4B4A-9B50-20F099658827}"/>
              </a:ext>
            </a:extLst>
          </p:cNvPr>
          <p:cNvCxnSpPr>
            <a:cxnSpLocks/>
            <a:stCxn id="17" idx="1"/>
            <a:endCxn id="18" idx="3"/>
          </p:cNvCxnSpPr>
          <p:nvPr/>
        </p:nvCxnSpPr>
        <p:spPr>
          <a:xfrm flipH="1" flipV="1">
            <a:off x="4843317" y="4147278"/>
            <a:ext cx="542168" cy="1"/>
          </a:xfrm>
          <a:prstGeom prst="straightConnector1">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71" name="Flowchart: Decision 70">
            <a:extLst>
              <a:ext uri="{FF2B5EF4-FFF2-40B4-BE49-F238E27FC236}">
                <a16:creationId xmlns:a16="http://schemas.microsoft.com/office/drawing/2014/main" id="{2AEEE6FB-690A-4ECE-B777-7C2FF08F0542}"/>
              </a:ext>
            </a:extLst>
          </p:cNvPr>
          <p:cNvSpPr/>
          <p:nvPr/>
        </p:nvSpPr>
        <p:spPr>
          <a:xfrm>
            <a:off x="1297445" y="3933733"/>
            <a:ext cx="1196902" cy="427094"/>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Process Status</a:t>
            </a:r>
          </a:p>
        </p:txBody>
      </p:sp>
      <p:cxnSp>
        <p:nvCxnSpPr>
          <p:cNvPr id="72" name="Straight Arrow Connector 71">
            <a:extLst>
              <a:ext uri="{FF2B5EF4-FFF2-40B4-BE49-F238E27FC236}">
                <a16:creationId xmlns:a16="http://schemas.microsoft.com/office/drawing/2014/main" id="{2BE1B7A0-C3CE-45BE-9927-62C04BF5B95E}"/>
              </a:ext>
            </a:extLst>
          </p:cNvPr>
          <p:cNvCxnSpPr>
            <a:cxnSpLocks/>
            <a:stCxn id="18" idx="1"/>
            <a:endCxn id="71" idx="3"/>
          </p:cNvCxnSpPr>
          <p:nvPr/>
        </p:nvCxnSpPr>
        <p:spPr>
          <a:xfrm flipH="1">
            <a:off x="2494347" y="4147278"/>
            <a:ext cx="929745" cy="2"/>
          </a:xfrm>
          <a:prstGeom prst="straightConnector1">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77" name="Straight Arrow Connector 42">
            <a:extLst>
              <a:ext uri="{FF2B5EF4-FFF2-40B4-BE49-F238E27FC236}">
                <a16:creationId xmlns:a16="http://schemas.microsoft.com/office/drawing/2014/main" id="{9735BA34-BF1E-47FF-A839-2E710E53724B}"/>
              </a:ext>
            </a:extLst>
          </p:cNvPr>
          <p:cNvCxnSpPr>
            <a:cxnSpLocks/>
            <a:stCxn id="71" idx="0"/>
            <a:endCxn id="18" idx="0"/>
          </p:cNvCxnSpPr>
          <p:nvPr/>
        </p:nvCxnSpPr>
        <p:spPr>
          <a:xfrm rot="5400000" flipH="1" flipV="1">
            <a:off x="3007215" y="2807244"/>
            <a:ext cx="15171" cy="2237809"/>
          </a:xfrm>
          <a:prstGeom prst="bentConnector3">
            <a:avLst>
              <a:gd name="adj1" fmla="val 1606822"/>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87C033C4-3E99-4187-A502-D93FF06089BF}"/>
              </a:ext>
            </a:extLst>
          </p:cNvPr>
          <p:cNvCxnSpPr>
            <a:cxnSpLocks/>
            <a:stCxn id="71" idx="2"/>
            <a:endCxn id="20" idx="0"/>
          </p:cNvCxnSpPr>
          <p:nvPr/>
        </p:nvCxnSpPr>
        <p:spPr>
          <a:xfrm>
            <a:off x="1895896" y="4360827"/>
            <a:ext cx="0" cy="671550"/>
          </a:xfrm>
          <a:prstGeom prst="straightConnector1">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04D27927-34BC-4395-A982-CBA4824C6DF2}"/>
              </a:ext>
            </a:extLst>
          </p:cNvPr>
          <p:cNvSpPr/>
          <p:nvPr/>
        </p:nvSpPr>
        <p:spPr>
          <a:xfrm>
            <a:off x="1824458" y="4414294"/>
            <a:ext cx="781050" cy="183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solidFill>
              </a:rPr>
              <a:t>Successful</a:t>
            </a:r>
          </a:p>
        </p:txBody>
      </p:sp>
      <p:sp>
        <p:nvSpPr>
          <p:cNvPr id="85" name="Rectangle 84">
            <a:extLst>
              <a:ext uri="{FF2B5EF4-FFF2-40B4-BE49-F238E27FC236}">
                <a16:creationId xmlns:a16="http://schemas.microsoft.com/office/drawing/2014/main" id="{95C3EB43-C067-438F-B272-B5BDB396E70A}"/>
              </a:ext>
            </a:extLst>
          </p:cNvPr>
          <p:cNvSpPr/>
          <p:nvPr/>
        </p:nvSpPr>
        <p:spPr>
          <a:xfrm>
            <a:off x="2059034" y="3731142"/>
            <a:ext cx="781050" cy="183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solidFill>
              </a:rPr>
              <a:t>Fail</a:t>
            </a:r>
          </a:p>
        </p:txBody>
      </p:sp>
      <p:cxnSp>
        <p:nvCxnSpPr>
          <p:cNvPr id="87" name="Straight Arrow Connector 86">
            <a:extLst>
              <a:ext uri="{FF2B5EF4-FFF2-40B4-BE49-F238E27FC236}">
                <a16:creationId xmlns:a16="http://schemas.microsoft.com/office/drawing/2014/main" id="{2069EE14-C1DD-4855-9C50-21DF7AB8E364}"/>
              </a:ext>
            </a:extLst>
          </p:cNvPr>
          <p:cNvCxnSpPr>
            <a:cxnSpLocks/>
            <a:stCxn id="20" idx="3"/>
            <a:endCxn id="19" idx="1"/>
          </p:cNvCxnSpPr>
          <p:nvPr/>
        </p:nvCxnSpPr>
        <p:spPr>
          <a:xfrm flipV="1">
            <a:off x="2605508" y="5261092"/>
            <a:ext cx="915494" cy="1"/>
          </a:xfrm>
          <a:prstGeom prst="straightConnector1">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90" name="Flowchart: Decision 89">
            <a:extLst>
              <a:ext uri="{FF2B5EF4-FFF2-40B4-BE49-F238E27FC236}">
                <a16:creationId xmlns:a16="http://schemas.microsoft.com/office/drawing/2014/main" id="{BC170182-3852-4506-8B76-D5629EA055B5}"/>
              </a:ext>
            </a:extLst>
          </p:cNvPr>
          <p:cNvSpPr/>
          <p:nvPr/>
        </p:nvSpPr>
        <p:spPr>
          <a:xfrm>
            <a:off x="5452137" y="5047544"/>
            <a:ext cx="1196902" cy="427094"/>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Process Status</a:t>
            </a:r>
          </a:p>
        </p:txBody>
      </p:sp>
      <p:cxnSp>
        <p:nvCxnSpPr>
          <p:cNvPr id="91" name="Straight Arrow Connector 90">
            <a:extLst>
              <a:ext uri="{FF2B5EF4-FFF2-40B4-BE49-F238E27FC236}">
                <a16:creationId xmlns:a16="http://schemas.microsoft.com/office/drawing/2014/main" id="{E8EA73F6-C703-4C9A-934A-3C0F3E87E0D9}"/>
              </a:ext>
            </a:extLst>
          </p:cNvPr>
          <p:cNvCxnSpPr>
            <a:cxnSpLocks/>
            <a:stCxn id="19" idx="3"/>
            <a:endCxn id="90" idx="1"/>
          </p:cNvCxnSpPr>
          <p:nvPr/>
        </p:nvCxnSpPr>
        <p:spPr>
          <a:xfrm flipV="1">
            <a:off x="4940227" y="5261091"/>
            <a:ext cx="511910" cy="1"/>
          </a:xfrm>
          <a:prstGeom prst="straightConnector1">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847068E7-6A1F-402B-9729-129837BE32B2}"/>
              </a:ext>
            </a:extLst>
          </p:cNvPr>
          <p:cNvCxnSpPr>
            <a:cxnSpLocks/>
            <a:stCxn id="90" idx="3"/>
            <a:endCxn id="21" idx="1"/>
          </p:cNvCxnSpPr>
          <p:nvPr/>
        </p:nvCxnSpPr>
        <p:spPr>
          <a:xfrm>
            <a:off x="6649039" y="5261091"/>
            <a:ext cx="1019152" cy="2"/>
          </a:xfrm>
          <a:prstGeom prst="straightConnector1">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99" name="Straight Arrow Connector 42">
            <a:extLst>
              <a:ext uri="{FF2B5EF4-FFF2-40B4-BE49-F238E27FC236}">
                <a16:creationId xmlns:a16="http://schemas.microsoft.com/office/drawing/2014/main" id="{1AE6331B-E2F6-4D53-9325-FFC8817E2BB3}"/>
              </a:ext>
            </a:extLst>
          </p:cNvPr>
          <p:cNvCxnSpPr>
            <a:cxnSpLocks/>
            <a:stCxn id="90" idx="0"/>
            <a:endCxn id="19" idx="0"/>
          </p:cNvCxnSpPr>
          <p:nvPr/>
        </p:nvCxnSpPr>
        <p:spPr>
          <a:xfrm rot="16200000" flipV="1">
            <a:off x="5133018" y="4129973"/>
            <a:ext cx="15168" cy="1819973"/>
          </a:xfrm>
          <a:prstGeom prst="bentConnector3">
            <a:avLst>
              <a:gd name="adj1" fmla="val 1607120"/>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DE400E01-AB39-4361-9AE7-19F546A7AFFA}"/>
              </a:ext>
            </a:extLst>
          </p:cNvPr>
          <p:cNvSpPr/>
          <p:nvPr/>
        </p:nvSpPr>
        <p:spPr>
          <a:xfrm>
            <a:off x="6649039" y="5001683"/>
            <a:ext cx="781050" cy="183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solidFill>
              </a:rPr>
              <a:t>Successful</a:t>
            </a:r>
          </a:p>
        </p:txBody>
      </p:sp>
      <p:sp>
        <p:nvSpPr>
          <p:cNvPr id="103" name="Rectangle 102">
            <a:extLst>
              <a:ext uri="{FF2B5EF4-FFF2-40B4-BE49-F238E27FC236}">
                <a16:creationId xmlns:a16="http://schemas.microsoft.com/office/drawing/2014/main" id="{5F540895-FDD0-40CB-A4A0-F4B490E38F8C}"/>
              </a:ext>
            </a:extLst>
          </p:cNvPr>
          <p:cNvSpPr/>
          <p:nvPr/>
        </p:nvSpPr>
        <p:spPr>
          <a:xfrm>
            <a:off x="5343736" y="4884741"/>
            <a:ext cx="781050" cy="183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solidFill>
              </a:rPr>
              <a:t>Fail</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9745589" cy="3756025"/>
          </a:xfrm>
          <a:prstGeom prst="rect">
            <a:avLst/>
          </a:prstGeom>
        </p:spPr>
        <p:txBody>
          <a:bodyPr lIns="91440" tIns="45720" rIns="91440" bIns="45720" anchor="t"/>
          <a:lstStyle/>
          <a:p>
            <a:pPr marL="0" indent="0">
              <a:buNone/>
            </a:pPr>
            <a:r>
              <a:rPr lang="en-US" sz="1400" dirty="0"/>
              <a:t>•  The </a:t>
            </a:r>
            <a:r>
              <a:rPr lang="en-US" sz="1400" dirty="0" err="1"/>
              <a:t>FlightNumber</a:t>
            </a:r>
            <a:r>
              <a:rPr lang="en-US" sz="1400" dirty="0"/>
              <a:t> vs. </a:t>
            </a:r>
            <a:r>
              <a:rPr lang="en-US" sz="1400" dirty="0" err="1"/>
              <a:t>PayloadMass</a:t>
            </a:r>
            <a:r>
              <a:rPr lang="en-US" sz="1400" dirty="0"/>
              <a:t> and scatterplot overlay the outcome of the launch.</a:t>
            </a:r>
            <a:r>
              <a:rPr lang="en-US" sz="1400" b="0" i="0" dirty="0">
                <a:effectLst/>
                <a:latin typeface="-apple-system"/>
              </a:rPr>
              <a:t> It seems the more massive the payload, the less likely the first stage will return.   We found that different launch sites have different success rates. CCAFS LC-40, has a success rate of 60 %, while KSC LC-39A and VAFB SLC 4E has a success rate of 77%.</a:t>
            </a:r>
          </a:p>
          <a:p>
            <a:pPr marL="0" indent="0">
              <a:buNone/>
            </a:pPr>
            <a:r>
              <a:rPr lang="en-US" sz="1400" dirty="0">
                <a:latin typeface="-apple-system"/>
                <a:cs typeface="Calibri" panose="020F0502020204030204" pitchFamily="34" charset="0"/>
              </a:rPr>
              <a:t>• </a:t>
            </a:r>
            <a:r>
              <a:rPr lang="en-US" sz="1400" dirty="0"/>
              <a:t>The </a:t>
            </a:r>
            <a:r>
              <a:rPr lang="en-US" sz="1400" dirty="0" err="1"/>
              <a:t>FlightNumber</a:t>
            </a:r>
            <a:r>
              <a:rPr lang="en-US" sz="1400" dirty="0"/>
              <a:t> vs. </a:t>
            </a:r>
            <a:r>
              <a:rPr lang="en-US" sz="1400" dirty="0" err="1"/>
              <a:t>LaunchSite</a:t>
            </a:r>
            <a:r>
              <a:rPr lang="en-US" sz="1400" dirty="0"/>
              <a:t> scatterplot. It seems the launch sites which have higher success rate have higher number of flight number.</a:t>
            </a:r>
          </a:p>
          <a:p>
            <a:pPr marL="0" indent="0">
              <a:buNone/>
            </a:pPr>
            <a:r>
              <a:rPr lang="en-US" sz="1400" dirty="0">
                <a:latin typeface="Calibri" panose="020F0502020204030204" pitchFamily="34" charset="0"/>
                <a:cs typeface="Calibri" panose="020F0502020204030204" pitchFamily="34" charset="0"/>
              </a:rPr>
              <a:t>• </a:t>
            </a:r>
            <a:r>
              <a:rPr lang="en-US" sz="1400" dirty="0"/>
              <a:t>The </a:t>
            </a:r>
            <a:r>
              <a:rPr lang="en-US" sz="1400" dirty="0" err="1"/>
              <a:t>PayloadMass</a:t>
            </a:r>
            <a:r>
              <a:rPr lang="en-US" sz="1400" dirty="0"/>
              <a:t> vs. </a:t>
            </a:r>
            <a:r>
              <a:rPr lang="en-US" sz="1400" dirty="0" err="1"/>
              <a:t>LaunchSite</a:t>
            </a:r>
            <a:r>
              <a:rPr lang="en-US" sz="1400" dirty="0"/>
              <a:t> scatterplot. T</a:t>
            </a:r>
            <a:r>
              <a:rPr lang="en-US" sz="1400" b="0" i="0" dirty="0">
                <a:effectLst/>
                <a:latin typeface="-apple-system"/>
              </a:rPr>
              <a:t>he VAFB-SLC </a:t>
            </a:r>
            <a:r>
              <a:rPr lang="en-US" sz="1400" b="0" i="0" dirty="0" err="1">
                <a:effectLst/>
                <a:latin typeface="-apple-system"/>
              </a:rPr>
              <a:t>launchsite</a:t>
            </a:r>
            <a:r>
              <a:rPr lang="en-US" sz="1400" b="0" i="0" dirty="0">
                <a:effectLst/>
                <a:latin typeface="-apple-system"/>
              </a:rPr>
              <a:t> there are no rockets launched for </a:t>
            </a:r>
            <a:r>
              <a:rPr lang="en-US" sz="1400" b="0" i="0" dirty="0" err="1">
                <a:effectLst/>
                <a:latin typeface="-apple-system"/>
              </a:rPr>
              <a:t>heavypayload</a:t>
            </a:r>
            <a:r>
              <a:rPr lang="en-US" sz="1400" b="0" i="0" dirty="0">
                <a:effectLst/>
                <a:latin typeface="-apple-system"/>
              </a:rPr>
              <a:t> mass(greater than 10000).</a:t>
            </a:r>
          </a:p>
          <a:p>
            <a:pPr marL="0" indent="0">
              <a:buNone/>
            </a:pPr>
            <a:r>
              <a:rPr lang="en-US" sz="1400" dirty="0">
                <a:latin typeface="-apple-system"/>
                <a:cs typeface="Calibri" panose="020F0502020204030204" pitchFamily="34" charset="0"/>
              </a:rPr>
              <a:t>• Bar Chart to </a:t>
            </a:r>
            <a:r>
              <a:rPr lang="en-US" sz="1400" i="0" dirty="0">
                <a:effectLst/>
                <a:latin typeface="-apple-system"/>
              </a:rPr>
              <a:t>Visualize the relationship between success rate of each orbit type. ES-L1, GEO, HEO, SSO orbits have highest success rate among other orbits.</a:t>
            </a:r>
          </a:p>
          <a:p>
            <a:pPr marL="0" indent="0">
              <a:buNone/>
            </a:pPr>
            <a:r>
              <a:rPr lang="en-US" sz="1400" dirty="0">
                <a:latin typeface="-apple-system"/>
                <a:cs typeface="Calibri" panose="020F0502020204030204" pitchFamily="34" charset="0"/>
              </a:rPr>
              <a:t>• </a:t>
            </a:r>
            <a:r>
              <a:rPr lang="en-US" sz="1400" dirty="0"/>
              <a:t>The </a:t>
            </a:r>
            <a:r>
              <a:rPr lang="en-US" sz="1400" dirty="0" err="1"/>
              <a:t>FlightNumber</a:t>
            </a:r>
            <a:r>
              <a:rPr lang="en-US" sz="1400" dirty="0"/>
              <a:t> vs. Orbit type scatterplot. </a:t>
            </a:r>
            <a:r>
              <a:rPr lang="en-US" sz="1400" b="0" i="0" dirty="0">
                <a:effectLst/>
                <a:latin typeface="-apple-system"/>
              </a:rPr>
              <a:t>In the LEO orbit the Success appears related to the number of flights; on the other hand, there seems to be no relationship between flight number when in GTO orbit.</a:t>
            </a:r>
          </a:p>
          <a:p>
            <a:pPr marL="0" indent="0">
              <a:buNone/>
            </a:pPr>
            <a:r>
              <a:rPr lang="en-US" sz="1400" dirty="0">
                <a:latin typeface="-apple-system"/>
                <a:cs typeface="Calibri" panose="020F0502020204030204" pitchFamily="34" charset="0"/>
              </a:rPr>
              <a:t>• </a:t>
            </a:r>
            <a:r>
              <a:rPr lang="en-US" sz="1400" dirty="0"/>
              <a:t>The </a:t>
            </a:r>
            <a:r>
              <a:rPr lang="en-US" sz="1400" dirty="0" err="1"/>
              <a:t>PayloadMass</a:t>
            </a:r>
            <a:r>
              <a:rPr lang="en-US" sz="1400" dirty="0"/>
              <a:t> vs. Orbit type scatterplot. With heavy payloads the successful landing or positive landing rate are more for </a:t>
            </a:r>
            <a:r>
              <a:rPr lang="en-US" sz="1400" dirty="0" err="1"/>
              <a:t>Polar,LEO</a:t>
            </a:r>
            <a:r>
              <a:rPr lang="en-US" sz="1400" dirty="0"/>
              <a:t> and ISS. However for GTO we cannot distinguish this well as both positive landing rate and negative landing(unsuccessful mission) are both there here.</a:t>
            </a:r>
          </a:p>
          <a:p>
            <a:pPr marL="0" indent="0">
              <a:buNone/>
            </a:pPr>
            <a:r>
              <a:rPr lang="en-US" sz="1400" i="0" dirty="0">
                <a:effectLst/>
                <a:latin typeface="Calibri" panose="020F0502020204030204" pitchFamily="34" charset="0"/>
                <a:cs typeface="Calibri" panose="020F0502020204030204" pitchFamily="34" charset="0"/>
              </a:rPr>
              <a:t>• </a:t>
            </a:r>
            <a:r>
              <a:rPr lang="en-US" sz="1400" i="0" dirty="0">
                <a:effectLst/>
                <a:latin typeface="-apple-system"/>
              </a:rPr>
              <a:t>Visualization of  the launch success yearly trend.</a:t>
            </a:r>
            <a:r>
              <a:rPr lang="en-US" sz="1400" b="0" i="0" dirty="0">
                <a:effectLst/>
                <a:latin typeface="-apple-system"/>
              </a:rPr>
              <a:t> The success rate since 2013 kept increasing till 2020.</a:t>
            </a:r>
            <a:endParaRPr lang="en-US" sz="1400" i="0" dirty="0">
              <a:effectLst/>
              <a:latin typeface="-apple-system"/>
            </a:endParaRPr>
          </a:p>
          <a:p>
            <a:pPr marL="0" indent="0">
              <a:buNone/>
            </a:pPr>
            <a:endParaRPr lang="en-US" sz="1200" i="0" dirty="0">
              <a:effectLst/>
              <a:latin typeface="-apple-system"/>
            </a:endParaRPr>
          </a:p>
          <a:p>
            <a:pPr marL="0" indent="0">
              <a:buNone/>
            </a:pPr>
            <a:endParaRPr lang="en-US" sz="1200" dirty="0"/>
          </a:p>
          <a:p>
            <a:pPr marL="0" indent="0">
              <a:buNone/>
            </a:pPr>
            <a:r>
              <a:rPr lang="en-US" sz="1200" dirty="0"/>
              <a:t> </a:t>
            </a:r>
            <a:endParaRPr lang="en-US" sz="1200" b="0" i="0" dirty="0">
              <a:effectLst/>
              <a:latin typeface="-apple-system"/>
            </a:endParaRPr>
          </a:p>
          <a:p>
            <a:pPr marL="0" indent="0">
              <a:buNone/>
            </a:pPr>
            <a:endParaRPr lang="en-US" sz="12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10" name="Text Placeholder 2">
            <a:extLst>
              <a:ext uri="{FF2B5EF4-FFF2-40B4-BE49-F238E27FC236}">
                <a16:creationId xmlns:a16="http://schemas.microsoft.com/office/drawing/2014/main" id="{CC041368-3B79-48A8-86EE-F92E3BAD4690}"/>
              </a:ext>
            </a:extLst>
          </p:cNvPr>
          <p:cNvSpPr txBox="1">
            <a:spLocks/>
          </p:cNvSpPr>
          <p:nvPr/>
        </p:nvSpPr>
        <p:spPr>
          <a:xfrm>
            <a:off x="922411" y="5581650"/>
            <a:ext cx="10221839" cy="73723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pPr>
            <a:r>
              <a:rPr lang="en-US" sz="1200" dirty="0">
                <a:solidFill>
                  <a:schemeClr val="accent3">
                    <a:lumMod val="25000"/>
                  </a:schemeClr>
                </a:solidFill>
              </a:rPr>
              <a:t>For more details  of EDA with Data Visualization, GitHub details are given below.</a:t>
            </a:r>
          </a:p>
          <a:p>
            <a:pPr marL="0" indent="0">
              <a:lnSpc>
                <a:spcPct val="120000"/>
              </a:lnSpc>
              <a:spcBef>
                <a:spcPts val="0"/>
              </a:spcBef>
              <a:buFont typeface="Arial" panose="020B0604020202020204" pitchFamily="34" charset="0"/>
              <a:buNone/>
            </a:pPr>
            <a:r>
              <a:rPr lang="en-US" sz="1200" dirty="0">
                <a:solidFill>
                  <a:schemeClr val="accent3">
                    <a:lumMod val="25000"/>
                  </a:schemeClr>
                </a:solidFill>
              </a:rPr>
              <a:t>GitHub Link - </a:t>
            </a:r>
            <a:r>
              <a:rPr lang="en-US" sz="1100" dirty="0">
                <a:solidFill>
                  <a:schemeClr val="accent3">
                    <a:lumMod val="25000"/>
                  </a:schemeClr>
                </a:solidFill>
                <a:hlinkClick r:id="rId3"/>
              </a:rPr>
              <a:t>https://github.com/daboprasaddutta0/Applied-Data-Science-Capstone/blob/master/Week%202/F_A_Exploratory_Data_Analysis_Pandas_Matplotlib.ipynb</a:t>
            </a:r>
            <a:endParaRPr lang="en-US" sz="1100" dirty="0">
              <a:solidFill>
                <a:schemeClr val="accent3">
                  <a:lumMod val="25000"/>
                </a:schemeClr>
              </a:solidFill>
            </a:endParaRPr>
          </a:p>
          <a:p>
            <a:pPr marL="0" indent="0">
              <a:lnSpc>
                <a:spcPct val="120000"/>
              </a:lnSpc>
              <a:spcBef>
                <a:spcPts val="0"/>
              </a:spcBef>
              <a:buFont typeface="Arial" panose="020B0604020202020204" pitchFamily="34" charset="0"/>
              <a:buNone/>
            </a:pPr>
            <a:endParaRPr lang="en-US" sz="1200" dirty="0">
              <a:solidFill>
                <a:schemeClr val="accent3">
                  <a:lumMod val="25000"/>
                </a:schemeClr>
              </a:solidFill>
            </a:endParaRPr>
          </a:p>
          <a:p>
            <a:pPr marL="0" indent="0">
              <a:lnSpc>
                <a:spcPct val="120000"/>
              </a:lnSpc>
              <a:spcBef>
                <a:spcPts val="0"/>
              </a:spcBef>
              <a:buFont typeface="Arial" panose="020B0604020202020204" pitchFamily="34" charset="0"/>
              <a:buNone/>
            </a:pPr>
            <a:endParaRPr lang="en-US" sz="900" dirty="0">
              <a:solidFill>
                <a:schemeClr val="accent3">
                  <a:lumMod val="25000"/>
                </a:schemeClr>
              </a:solidFill>
            </a:endParaRPr>
          </a:p>
          <a:p>
            <a:pPr marL="0" indent="0">
              <a:lnSpc>
                <a:spcPct val="120000"/>
              </a:lnSpc>
              <a:spcBef>
                <a:spcPts val="0"/>
              </a:spcBef>
              <a:buFont typeface="Arial" panose="020B0604020202020204" pitchFamily="34" charset="0"/>
              <a:buNone/>
            </a:pPr>
            <a:endParaRPr lang="en-US" sz="1200" dirty="0">
              <a:solidFill>
                <a:schemeClr val="accent3">
                  <a:lumMod val="25000"/>
                </a:schemeClr>
              </a:solidFill>
            </a:endParaRPr>
          </a:p>
          <a:p>
            <a:pPr marL="0" indent="0">
              <a:lnSpc>
                <a:spcPct val="120000"/>
              </a:lnSpc>
              <a:spcBef>
                <a:spcPts val="0"/>
              </a:spcBef>
              <a:buFont typeface="Arial" panose="020B0604020202020204" pitchFamily="34" charset="0"/>
              <a:buNone/>
            </a:pPr>
            <a:endParaRPr lang="en-US" sz="1200" dirty="0">
              <a:solidFill>
                <a:schemeClr val="accent3">
                  <a:lumMod val="25000"/>
                </a:schemeClr>
              </a:solidFill>
            </a:endParaRPr>
          </a:p>
          <a:p>
            <a:pPr marL="0" indent="0">
              <a:lnSpc>
                <a:spcPct val="120000"/>
              </a:lnSpc>
              <a:spcBef>
                <a:spcPts val="0"/>
              </a:spcBef>
              <a:buFont typeface="Arial" panose="020B0604020202020204" pitchFamily="34" charset="0"/>
              <a:buNone/>
            </a:pPr>
            <a:endParaRPr lang="en-US" sz="1200" dirty="0">
              <a:solidFill>
                <a:schemeClr val="accent3">
                  <a:lumMod val="25000"/>
                </a:schemeClr>
              </a:solidFill>
            </a:endParaRPr>
          </a:p>
          <a:p>
            <a:pPr marL="0" indent="0">
              <a:lnSpc>
                <a:spcPct val="120000"/>
              </a:lnSpc>
              <a:spcBef>
                <a:spcPts val="0"/>
              </a:spcBef>
              <a:buFont typeface="Arial" panose="020B0604020202020204" pitchFamily="34" charset="0"/>
              <a:buNone/>
            </a:pPr>
            <a:endParaRPr lang="en-US" sz="1200" dirty="0">
              <a:solidFill>
                <a:schemeClr val="accent3">
                  <a:lumMod val="25000"/>
                </a:schemeClr>
              </a:solidFill>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032250"/>
          </a:xfrm>
          <a:prstGeom prst="rect">
            <a:avLst/>
          </a:prstGeom>
        </p:spPr>
        <p:txBody>
          <a:bodyPr lIns="91440" tIns="45720" rIns="91440" bIns="45720" anchor="t"/>
          <a:lstStyle/>
          <a:p>
            <a:pPr>
              <a:lnSpc>
                <a:spcPct val="100000"/>
              </a:lnSpc>
              <a:spcBef>
                <a:spcPts val="1400"/>
              </a:spcBef>
            </a:pPr>
            <a:r>
              <a:rPr lang="en-US" sz="900" dirty="0">
                <a:solidFill>
                  <a:schemeClr val="accent3">
                    <a:lumMod val="25000"/>
                  </a:schemeClr>
                </a:solidFill>
                <a:latin typeface="Abadi"/>
              </a:rPr>
              <a:t>SELECT DISTINCT LAUNCH_SITE FROM SPACEXTBL. (</a:t>
            </a:r>
            <a:r>
              <a:rPr lang="en-US" sz="900" i="0" dirty="0">
                <a:effectLst/>
                <a:latin typeface="-apple-system"/>
              </a:rPr>
              <a:t>Display the names of the unique launch sites in the space mission</a:t>
            </a:r>
            <a:r>
              <a:rPr lang="en-US" sz="900" dirty="0">
                <a:solidFill>
                  <a:schemeClr val="accent3">
                    <a:lumMod val="25000"/>
                  </a:schemeClr>
                </a:solidFill>
                <a:latin typeface="Abadi"/>
              </a:rPr>
              <a:t>).</a:t>
            </a:r>
          </a:p>
          <a:p>
            <a:pPr>
              <a:lnSpc>
                <a:spcPct val="100000"/>
              </a:lnSpc>
              <a:spcBef>
                <a:spcPts val="1400"/>
              </a:spcBef>
            </a:pPr>
            <a:r>
              <a:rPr lang="en-US" sz="900" dirty="0">
                <a:solidFill>
                  <a:schemeClr val="accent3">
                    <a:lumMod val="25000"/>
                  </a:schemeClr>
                </a:solidFill>
                <a:latin typeface="Abadi"/>
              </a:rPr>
              <a:t>SELECT *  FROM SPACEXTBL WHERE LAUNCH_SITE LIKE 'CCA%' LIMIT 5. (</a:t>
            </a:r>
            <a:r>
              <a:rPr lang="en-US" sz="900" i="0" dirty="0">
                <a:effectLst/>
                <a:latin typeface="-apple-system"/>
              </a:rPr>
              <a:t>Display 5 records where launch sites begin with the string 'CCA’).</a:t>
            </a:r>
          </a:p>
          <a:p>
            <a:pPr>
              <a:lnSpc>
                <a:spcPct val="100000"/>
              </a:lnSpc>
              <a:spcBef>
                <a:spcPts val="1400"/>
              </a:spcBef>
            </a:pPr>
            <a:r>
              <a:rPr lang="en-US" sz="900" dirty="0">
                <a:solidFill>
                  <a:schemeClr val="accent3">
                    <a:lumMod val="25000"/>
                  </a:schemeClr>
                </a:solidFill>
                <a:latin typeface="Abadi"/>
              </a:rPr>
              <a:t>SELECT SUM(PAYLOAD_MASS__KG_)  FROM SPACEXTBL WHERE CUSTOMER = 'NASA (CRS)’. (</a:t>
            </a:r>
            <a:r>
              <a:rPr lang="en-US" sz="900" i="0" dirty="0">
                <a:effectLst/>
                <a:latin typeface="-apple-system"/>
              </a:rPr>
              <a:t>Display the total payload mass carried by boosters launched by NASA (CRS)).</a:t>
            </a:r>
          </a:p>
          <a:p>
            <a:pPr>
              <a:lnSpc>
                <a:spcPct val="100000"/>
              </a:lnSpc>
              <a:spcBef>
                <a:spcPts val="1400"/>
              </a:spcBef>
            </a:pPr>
            <a:r>
              <a:rPr lang="en-US" sz="900" dirty="0">
                <a:solidFill>
                  <a:schemeClr val="accent3">
                    <a:lumMod val="25000"/>
                  </a:schemeClr>
                </a:solidFill>
                <a:latin typeface="Abadi"/>
              </a:rPr>
              <a:t>SELECT AVG(PAYLOAD_MASS__KG_)  FROM SPACEXTBL WHERE BOOSTER_VERSION = 'F9 v1.1’. (</a:t>
            </a:r>
            <a:r>
              <a:rPr lang="en-US" sz="900" i="0" dirty="0">
                <a:effectLst/>
                <a:latin typeface="-apple-system"/>
              </a:rPr>
              <a:t>Display average payload mass carried by booster version F9 v1.1)</a:t>
            </a:r>
          </a:p>
          <a:p>
            <a:pPr>
              <a:lnSpc>
                <a:spcPct val="100000"/>
              </a:lnSpc>
              <a:spcBef>
                <a:spcPts val="1400"/>
              </a:spcBef>
            </a:pPr>
            <a:r>
              <a:rPr lang="en-US" sz="900" dirty="0">
                <a:solidFill>
                  <a:schemeClr val="accent3">
                    <a:lumMod val="25000"/>
                  </a:schemeClr>
                </a:solidFill>
                <a:latin typeface="Abadi"/>
              </a:rPr>
              <a:t>SELECT MIN(DATE)  FROM SPACEXTBL WHERE LANDING__OUTCOME ='Success (ground pad)’. (</a:t>
            </a:r>
            <a:r>
              <a:rPr lang="en-US" sz="900" i="0" dirty="0">
                <a:effectLst/>
                <a:latin typeface="-apple-system"/>
              </a:rPr>
              <a:t>List the date when the first successful landing outcome in ground pad was achieved.)</a:t>
            </a:r>
          </a:p>
          <a:p>
            <a:pPr>
              <a:lnSpc>
                <a:spcPct val="100000"/>
              </a:lnSpc>
              <a:spcBef>
                <a:spcPts val="1400"/>
              </a:spcBef>
            </a:pPr>
            <a:r>
              <a:rPr lang="en-US" sz="900" dirty="0">
                <a:solidFill>
                  <a:schemeClr val="accent3">
                    <a:lumMod val="25000"/>
                  </a:schemeClr>
                </a:solidFill>
                <a:latin typeface="Abadi"/>
              </a:rPr>
              <a:t>SELECT BOOSTER_VERSION  FROM SPACEXTBL WHERE PAYLOAD_MASS__KG_ &gt; 4000 AND PAYLOAD_MASS__KG_&lt;6000 AND LANDING__OUTCOME = 'Success (drone ship)’. (</a:t>
            </a:r>
            <a:r>
              <a:rPr lang="en-US" sz="900" i="0" dirty="0">
                <a:effectLst/>
                <a:latin typeface="-apple-system"/>
              </a:rPr>
              <a:t>List the names of the boosters which have success in drone ship and have payload mass greater than 4000 but less than 6000)</a:t>
            </a:r>
          </a:p>
          <a:p>
            <a:pPr>
              <a:lnSpc>
                <a:spcPct val="100000"/>
              </a:lnSpc>
              <a:spcBef>
                <a:spcPts val="1400"/>
              </a:spcBef>
            </a:pPr>
            <a:r>
              <a:rPr lang="en-US" sz="900" dirty="0">
                <a:solidFill>
                  <a:schemeClr val="accent3">
                    <a:lumMod val="25000"/>
                  </a:schemeClr>
                </a:solidFill>
                <a:latin typeface="Abadi"/>
              </a:rPr>
              <a:t>SELECT  COUNT(*) AS "TOTAL NUMBER OF SUCCESSFUL AND FAILURE" FROM SPACEXTBL.  (</a:t>
            </a:r>
            <a:r>
              <a:rPr lang="en-US" sz="900" i="0" dirty="0">
                <a:effectLst/>
                <a:latin typeface="-apple-system"/>
              </a:rPr>
              <a:t>List the total number of successful and failure mission outcomes)</a:t>
            </a:r>
          </a:p>
          <a:p>
            <a:pPr>
              <a:lnSpc>
                <a:spcPct val="100000"/>
              </a:lnSpc>
              <a:spcBef>
                <a:spcPts val="1400"/>
              </a:spcBef>
            </a:pPr>
            <a:r>
              <a:rPr lang="en-US" sz="900" dirty="0">
                <a:solidFill>
                  <a:schemeClr val="accent3">
                    <a:lumMod val="25000"/>
                  </a:schemeClr>
                </a:solidFill>
                <a:latin typeface="Abadi"/>
              </a:rPr>
              <a:t>SELECT DISTINCT BOOSTER_VERSION FROM SPACEXTBL WHERE PAYLOAD_MASS__KG_ = (SELECT  MAX(PAYLOAD_MASS__KG_)  FROM SPACEXTBL). (</a:t>
            </a:r>
            <a:r>
              <a:rPr lang="en-US" sz="900" i="0" dirty="0">
                <a:effectLst/>
                <a:latin typeface="-apple-system"/>
              </a:rPr>
              <a:t>List the names of the </a:t>
            </a:r>
            <a:r>
              <a:rPr lang="en-US" sz="900" i="0" dirty="0" err="1">
                <a:effectLst/>
                <a:latin typeface="-apple-system"/>
              </a:rPr>
              <a:t>booster_versions</a:t>
            </a:r>
            <a:r>
              <a:rPr lang="en-US" sz="900" i="0" dirty="0">
                <a:effectLst/>
                <a:latin typeface="-apple-system"/>
              </a:rPr>
              <a:t> which have carried the maximum payload mass. Use a subquery)</a:t>
            </a:r>
          </a:p>
          <a:p>
            <a:pPr>
              <a:lnSpc>
                <a:spcPct val="100000"/>
              </a:lnSpc>
              <a:spcBef>
                <a:spcPts val="1400"/>
              </a:spcBef>
            </a:pPr>
            <a:r>
              <a:rPr lang="en-US" sz="900" dirty="0">
                <a:solidFill>
                  <a:schemeClr val="accent3">
                    <a:lumMod val="25000"/>
                  </a:schemeClr>
                </a:solidFill>
                <a:latin typeface="Abadi"/>
              </a:rPr>
              <a:t>SELECT BOOSTER_VERSION, LAUNCH_SITE FROM SPACEXTBL WHERE DATE LIKE '2015%' AND LANDING__OUTCOME = 'Failure (drone ship)’. (</a:t>
            </a:r>
            <a:r>
              <a:rPr lang="en-US" sz="900" i="0" dirty="0">
                <a:effectLst/>
                <a:latin typeface="-apple-system"/>
              </a:rPr>
              <a:t>List the names of the </a:t>
            </a:r>
            <a:r>
              <a:rPr lang="en-US" sz="900" i="0" dirty="0" err="1">
                <a:effectLst/>
                <a:latin typeface="-apple-system"/>
              </a:rPr>
              <a:t>booster_versions</a:t>
            </a:r>
            <a:r>
              <a:rPr lang="en-US" sz="900" i="0" dirty="0">
                <a:effectLst/>
                <a:latin typeface="-apple-system"/>
              </a:rPr>
              <a:t> which have carried the maximum payload mass. Use a subquery)</a:t>
            </a:r>
          </a:p>
          <a:p>
            <a:pPr>
              <a:lnSpc>
                <a:spcPct val="100000"/>
              </a:lnSpc>
              <a:spcBef>
                <a:spcPts val="1400"/>
              </a:spcBef>
            </a:pPr>
            <a:r>
              <a:rPr lang="en-US" sz="900" dirty="0">
                <a:solidFill>
                  <a:schemeClr val="accent3">
                    <a:lumMod val="25000"/>
                  </a:schemeClr>
                </a:solidFill>
                <a:latin typeface="Abadi"/>
              </a:rPr>
              <a:t>SELECT BOOSTER_VERSION, LAUNCH_SITE FROM SPACEXTBL WHERE DATE LIKE '2015%' AND LANDING__OUTCOME = 'Failure (drone ship)’. (</a:t>
            </a:r>
            <a:r>
              <a:rPr lang="en-US" sz="900" i="0" dirty="0">
                <a:effectLst/>
                <a:latin typeface="-apple-system"/>
              </a:rPr>
              <a:t>List the failed </a:t>
            </a:r>
            <a:r>
              <a:rPr lang="en-US" sz="900" i="0" dirty="0" err="1">
                <a:effectLst/>
                <a:latin typeface="-apple-system"/>
              </a:rPr>
              <a:t>landing_outcomes</a:t>
            </a:r>
            <a:r>
              <a:rPr lang="en-US" sz="900" i="0" dirty="0">
                <a:effectLst/>
                <a:latin typeface="-apple-system"/>
              </a:rPr>
              <a:t> in drone ship, their booster versions, and launch site names for in year 2015)</a:t>
            </a:r>
          </a:p>
          <a:p>
            <a:pPr>
              <a:lnSpc>
                <a:spcPct val="100000"/>
              </a:lnSpc>
              <a:spcBef>
                <a:spcPts val="1400"/>
              </a:spcBef>
            </a:pPr>
            <a:r>
              <a:rPr lang="en-US" sz="900" dirty="0">
                <a:solidFill>
                  <a:schemeClr val="accent3">
                    <a:lumMod val="25000"/>
                  </a:schemeClr>
                </a:solidFill>
                <a:latin typeface="Abadi"/>
              </a:rPr>
              <a:t>SELECT LANDING__OUTCOME, COUNT(*) FROM SPACEXTBL WHERE DATE BETWEEN '2010-06-04' AND '2017-03-20' GROUP BY LANDING__OUTCOME ORDER BY COUNT(*) DESC . (</a:t>
            </a:r>
            <a:r>
              <a:rPr lang="en-US" sz="900" i="0" dirty="0">
                <a:effectLst/>
                <a:latin typeface="-apple-system"/>
              </a:rPr>
              <a:t>Rank the count of landing outcomes (such as Failure (drone ship) or Success (ground pad)) between the date 2010-06-04 and 2017-03-20, in descending order)</a:t>
            </a:r>
          </a:p>
          <a:p>
            <a:pPr marL="0" indent="0">
              <a:lnSpc>
                <a:spcPct val="100000"/>
              </a:lnSpc>
              <a:spcBef>
                <a:spcPts val="1400"/>
              </a:spcBef>
              <a:buNone/>
            </a:pPr>
            <a:endParaRPr lang="en-US" sz="9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11" name="Text Placeholder 2">
            <a:extLst>
              <a:ext uri="{FF2B5EF4-FFF2-40B4-BE49-F238E27FC236}">
                <a16:creationId xmlns:a16="http://schemas.microsoft.com/office/drawing/2014/main" id="{6460FA47-02CB-4F30-9223-97FCE08512D4}"/>
              </a:ext>
            </a:extLst>
          </p:cNvPr>
          <p:cNvSpPr txBox="1">
            <a:spLocks/>
          </p:cNvSpPr>
          <p:nvPr/>
        </p:nvSpPr>
        <p:spPr>
          <a:xfrm>
            <a:off x="916891" y="5836515"/>
            <a:ext cx="10221839" cy="54904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pPr>
            <a:r>
              <a:rPr lang="en-US" sz="1200" dirty="0">
                <a:solidFill>
                  <a:schemeClr val="accent3">
                    <a:lumMod val="25000"/>
                  </a:schemeClr>
                </a:solidFill>
              </a:rPr>
              <a:t>For more details  of EDA with SQL, GitHub details are given below.</a:t>
            </a:r>
          </a:p>
          <a:p>
            <a:pPr marL="0" indent="0">
              <a:lnSpc>
                <a:spcPct val="120000"/>
              </a:lnSpc>
              <a:spcBef>
                <a:spcPts val="0"/>
              </a:spcBef>
              <a:buFont typeface="Arial" panose="020B0604020202020204" pitchFamily="34" charset="0"/>
              <a:buNone/>
            </a:pPr>
            <a:r>
              <a:rPr lang="en-US" sz="1200" dirty="0">
                <a:solidFill>
                  <a:schemeClr val="accent3">
                    <a:lumMod val="25000"/>
                  </a:schemeClr>
                </a:solidFill>
              </a:rPr>
              <a:t>GitHub Link - </a:t>
            </a:r>
            <a:r>
              <a:rPr lang="en-US" sz="1200" dirty="0">
                <a:solidFill>
                  <a:schemeClr val="accent3">
                    <a:lumMod val="25000"/>
                  </a:schemeClr>
                </a:solidFill>
                <a:hlinkClick r:id="rId3"/>
              </a:rPr>
              <a:t>https://github.com/daboprasaddutta0/Applied-Data-Science-Capstone/blob/master/Week%202/F_A_Exploratory_Data_Analysis_SQL.ipynb</a:t>
            </a:r>
            <a:endParaRPr lang="en-US" sz="1200" dirty="0">
              <a:solidFill>
                <a:schemeClr val="accent3">
                  <a:lumMod val="25000"/>
                </a:schemeClr>
              </a:solidFill>
            </a:endParaRPr>
          </a:p>
          <a:p>
            <a:pPr marL="0" indent="0">
              <a:lnSpc>
                <a:spcPct val="120000"/>
              </a:lnSpc>
              <a:spcBef>
                <a:spcPts val="0"/>
              </a:spcBef>
              <a:buFont typeface="Arial" panose="020B0604020202020204" pitchFamily="34" charset="0"/>
              <a:buNone/>
            </a:pPr>
            <a:endParaRPr lang="en-US" sz="1200" dirty="0">
              <a:solidFill>
                <a:schemeClr val="accent3">
                  <a:lumMod val="25000"/>
                </a:schemeClr>
              </a:solidFill>
            </a:endParaRPr>
          </a:p>
          <a:p>
            <a:pPr marL="0" indent="0">
              <a:lnSpc>
                <a:spcPct val="120000"/>
              </a:lnSpc>
              <a:spcBef>
                <a:spcPts val="0"/>
              </a:spcBef>
              <a:buFont typeface="Arial" panose="020B0604020202020204" pitchFamily="34" charset="0"/>
              <a:buNone/>
            </a:pPr>
            <a:endParaRPr lang="en-US" sz="1200" dirty="0">
              <a:solidFill>
                <a:schemeClr val="accent3">
                  <a:lumMod val="25000"/>
                </a:schemeClr>
              </a:solidFill>
            </a:endParaRPr>
          </a:p>
          <a:p>
            <a:pPr marL="0" indent="0">
              <a:lnSpc>
                <a:spcPct val="120000"/>
              </a:lnSpc>
              <a:spcBef>
                <a:spcPts val="0"/>
              </a:spcBef>
              <a:buFont typeface="Arial" panose="020B0604020202020204" pitchFamily="34" charset="0"/>
              <a:buNone/>
            </a:pPr>
            <a:endParaRPr lang="en-US" sz="1200" dirty="0">
              <a:solidFill>
                <a:schemeClr val="accent3">
                  <a:lumMod val="25000"/>
                </a:schemeClr>
              </a:solidFill>
            </a:endParaRPr>
          </a:p>
          <a:p>
            <a:pPr marL="0" indent="0">
              <a:lnSpc>
                <a:spcPct val="120000"/>
              </a:lnSpc>
              <a:spcBef>
                <a:spcPts val="0"/>
              </a:spcBef>
              <a:buFont typeface="Arial" panose="020B0604020202020204" pitchFamily="34" charset="0"/>
              <a:buNone/>
            </a:pPr>
            <a:endParaRPr lang="en-US" sz="1200" dirty="0">
              <a:solidFill>
                <a:schemeClr val="accent3">
                  <a:lumMod val="25000"/>
                </a:schemeClr>
              </a:solidFill>
            </a:endParaRPr>
          </a:p>
          <a:p>
            <a:pPr marL="0" indent="0">
              <a:lnSpc>
                <a:spcPct val="120000"/>
              </a:lnSpc>
              <a:spcBef>
                <a:spcPts val="0"/>
              </a:spcBef>
              <a:buFont typeface="Arial" panose="020B0604020202020204" pitchFamily="34" charset="0"/>
              <a:buNone/>
            </a:pPr>
            <a:endParaRPr lang="en-US" sz="1200" dirty="0">
              <a:solidFill>
                <a:schemeClr val="accent3">
                  <a:lumMod val="25000"/>
                </a:schemeClr>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5"/>
            <a:ext cx="10515600" cy="3458946"/>
          </a:xfrm>
          <a:prstGeom prst="rect">
            <a:avLst/>
          </a:prstGeom>
        </p:spPr>
        <p:txBody>
          <a:bodyPr>
            <a:normAutofit/>
          </a:bodyPr>
          <a:lstStyle/>
          <a:p>
            <a:pPr>
              <a:lnSpc>
                <a:spcPct val="100000"/>
              </a:lnSpc>
              <a:spcBef>
                <a:spcPts val="1400"/>
              </a:spcBef>
            </a:pPr>
            <a:r>
              <a:rPr lang="en-US" sz="1400" dirty="0">
                <a:solidFill>
                  <a:schemeClr val="accent3">
                    <a:lumMod val="25000"/>
                  </a:schemeClr>
                </a:solidFill>
              </a:rPr>
              <a:t>Here some map objects such as map, circles, markers, </a:t>
            </a:r>
            <a:r>
              <a:rPr lang="en-US" sz="1400" dirty="0" err="1">
                <a:solidFill>
                  <a:schemeClr val="accent3">
                    <a:lumMod val="25000"/>
                  </a:schemeClr>
                </a:solidFill>
              </a:rPr>
              <a:t>PolyLines</a:t>
            </a:r>
            <a:r>
              <a:rPr lang="en-US" sz="1400" dirty="0">
                <a:solidFill>
                  <a:schemeClr val="accent3">
                    <a:lumMod val="25000"/>
                  </a:schemeClr>
                </a:solidFill>
              </a:rPr>
              <a:t>, </a:t>
            </a:r>
            <a:r>
              <a:rPr lang="en-IN" sz="1400" b="0" i="0" dirty="0" err="1">
                <a:effectLst/>
              </a:rPr>
              <a:t>MarkerCluster</a:t>
            </a:r>
            <a:r>
              <a:rPr lang="en-IN" sz="1400" b="0" i="0" dirty="0">
                <a:effectLst/>
              </a:rPr>
              <a:t>, </a:t>
            </a:r>
            <a:r>
              <a:rPr lang="en-IN" sz="1400" b="0" i="0" dirty="0" err="1">
                <a:effectLst/>
              </a:rPr>
              <a:t>MousePosition</a:t>
            </a:r>
            <a:r>
              <a:rPr lang="en-IN" sz="1400" b="0" i="0" dirty="0">
                <a:effectLst/>
              </a:rPr>
              <a:t>, Popup</a:t>
            </a:r>
            <a:r>
              <a:rPr lang="en-US" sz="1400" dirty="0">
                <a:solidFill>
                  <a:schemeClr val="accent3">
                    <a:lumMod val="25000"/>
                  </a:schemeClr>
                </a:solidFill>
              </a:rPr>
              <a:t> are added to a folium map</a:t>
            </a:r>
          </a:p>
          <a:p>
            <a:pPr>
              <a:lnSpc>
                <a:spcPct val="100000"/>
              </a:lnSpc>
              <a:spcBef>
                <a:spcPts val="1400"/>
              </a:spcBef>
            </a:pPr>
            <a:r>
              <a:rPr lang="en-US" sz="1400" dirty="0">
                <a:solidFill>
                  <a:schemeClr val="accent3">
                    <a:lumMod val="25000"/>
                  </a:schemeClr>
                </a:solidFill>
              </a:rPr>
              <a:t>Map objects are created to pinning launch sites on the map.</a:t>
            </a:r>
          </a:p>
          <a:p>
            <a:pPr>
              <a:lnSpc>
                <a:spcPct val="100000"/>
              </a:lnSpc>
              <a:spcBef>
                <a:spcPts val="1400"/>
              </a:spcBef>
            </a:pPr>
            <a:r>
              <a:rPr lang="en-US" sz="1400" dirty="0">
                <a:solidFill>
                  <a:schemeClr val="accent3">
                    <a:lumMod val="25000"/>
                  </a:schemeClr>
                </a:solidFill>
              </a:rPr>
              <a:t>Circle objects are created to </a:t>
            </a:r>
            <a:r>
              <a:rPr lang="en-US" sz="1400" b="0" i="0" dirty="0">
                <a:effectLst/>
              </a:rPr>
              <a:t>add a highlighted circle area with a text label on a specific coordinate</a:t>
            </a:r>
            <a:r>
              <a:rPr lang="en-US" sz="1400" b="0" i="0" dirty="0">
                <a:solidFill>
                  <a:schemeClr val="accent3">
                    <a:lumMod val="25000"/>
                  </a:schemeClr>
                </a:solidFill>
                <a:effectLst/>
              </a:rPr>
              <a:t>.</a:t>
            </a:r>
          </a:p>
          <a:p>
            <a:pPr>
              <a:lnSpc>
                <a:spcPct val="100000"/>
              </a:lnSpc>
              <a:spcBef>
                <a:spcPts val="1400"/>
              </a:spcBef>
            </a:pPr>
            <a:r>
              <a:rPr lang="en-US" sz="1400" dirty="0">
                <a:solidFill>
                  <a:schemeClr val="accent3">
                    <a:lumMod val="25000"/>
                  </a:schemeClr>
                </a:solidFill>
              </a:rPr>
              <a:t>Marker objects are created to mark location on map.</a:t>
            </a:r>
          </a:p>
          <a:p>
            <a:pPr>
              <a:lnSpc>
                <a:spcPct val="100000"/>
              </a:lnSpc>
              <a:spcBef>
                <a:spcPts val="1400"/>
              </a:spcBef>
            </a:pPr>
            <a:r>
              <a:rPr lang="en-US" sz="1400" dirty="0" err="1">
                <a:solidFill>
                  <a:schemeClr val="accent3">
                    <a:lumMod val="25000"/>
                  </a:schemeClr>
                </a:solidFill>
              </a:rPr>
              <a:t>PolyLines</a:t>
            </a:r>
            <a:r>
              <a:rPr lang="en-US" sz="1400" dirty="0">
                <a:solidFill>
                  <a:schemeClr val="accent3">
                    <a:lumMod val="25000"/>
                  </a:schemeClr>
                </a:solidFill>
              </a:rPr>
              <a:t> objects created to draw line between two co-ordinates.</a:t>
            </a:r>
          </a:p>
          <a:p>
            <a:pPr>
              <a:lnSpc>
                <a:spcPct val="100000"/>
              </a:lnSpc>
              <a:spcBef>
                <a:spcPts val="1400"/>
              </a:spcBef>
            </a:pPr>
            <a:r>
              <a:rPr lang="en-IN" sz="1400" b="0" i="0" dirty="0" err="1">
                <a:effectLst/>
              </a:rPr>
              <a:t>MarkerCluster</a:t>
            </a:r>
            <a:r>
              <a:rPr lang="en-US" sz="1400" b="0" i="0" dirty="0">
                <a:solidFill>
                  <a:schemeClr val="accent3">
                    <a:lumMod val="25000"/>
                  </a:schemeClr>
                </a:solidFill>
                <a:effectLst/>
              </a:rPr>
              <a:t> objects are created because it  </a:t>
            </a:r>
            <a:r>
              <a:rPr lang="en-US" sz="1400" b="0" i="0" dirty="0">
                <a:effectLst/>
              </a:rPr>
              <a:t>can be a good way to simplify a map containing many markers having the same coordinate.</a:t>
            </a:r>
          </a:p>
          <a:p>
            <a:pPr>
              <a:lnSpc>
                <a:spcPct val="100000"/>
              </a:lnSpc>
              <a:spcBef>
                <a:spcPts val="1400"/>
              </a:spcBef>
            </a:pPr>
            <a:r>
              <a:rPr lang="en-IN" sz="1400" b="0" i="0" dirty="0" err="1">
                <a:effectLst/>
              </a:rPr>
              <a:t>MousePosition</a:t>
            </a:r>
            <a:r>
              <a:rPr lang="en-US" sz="1400" dirty="0"/>
              <a:t> objects are created to </a:t>
            </a:r>
            <a:r>
              <a:rPr lang="en-US" sz="1400" b="0" i="0" dirty="0">
                <a:effectLst/>
              </a:rPr>
              <a:t>get coordinate for a mouse over a point on the map. As such, while you are exploring the map, you can easily find the coordinates of any points of interests (such as railway)</a:t>
            </a:r>
            <a:r>
              <a:rPr lang="en-US" sz="1400" dirty="0"/>
              <a:t>.</a:t>
            </a:r>
          </a:p>
          <a:p>
            <a:pPr>
              <a:lnSpc>
                <a:spcPct val="100000"/>
              </a:lnSpc>
              <a:spcBef>
                <a:spcPts val="1400"/>
              </a:spcBef>
            </a:pPr>
            <a:r>
              <a:rPr lang="en-US" sz="1400" dirty="0">
                <a:solidFill>
                  <a:schemeClr val="accent3">
                    <a:lumMod val="25000"/>
                  </a:schemeClr>
                </a:solidFill>
              </a:rPr>
              <a:t>Popup objects are created to show the name on the map.</a:t>
            </a:r>
          </a:p>
          <a:p>
            <a:pPr marL="0" indent="0">
              <a:buNone/>
            </a:pPr>
            <a:endParaRPr lang="en-US" dirty="0"/>
          </a:p>
          <a:p>
            <a:pPr marL="0" indent="0">
              <a:buNone/>
            </a:pP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xt Placeholder 2">
            <a:extLst>
              <a:ext uri="{FF2B5EF4-FFF2-40B4-BE49-F238E27FC236}">
                <a16:creationId xmlns:a16="http://schemas.microsoft.com/office/drawing/2014/main" id="{C103ED96-33AB-4ED4-A14E-92625D1432E7}"/>
              </a:ext>
            </a:extLst>
          </p:cNvPr>
          <p:cNvSpPr txBox="1">
            <a:spLocks/>
          </p:cNvSpPr>
          <p:nvPr/>
        </p:nvSpPr>
        <p:spPr>
          <a:xfrm>
            <a:off x="916891" y="5334001"/>
            <a:ext cx="10221839" cy="91439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pPr>
            <a:r>
              <a:rPr lang="en-US" sz="1400" dirty="0">
                <a:solidFill>
                  <a:schemeClr val="accent3">
                    <a:lumMod val="25000"/>
                  </a:schemeClr>
                </a:solidFill>
              </a:rPr>
              <a:t>For more details  of Map with Folium, GitHub details are given below.</a:t>
            </a:r>
          </a:p>
          <a:p>
            <a:pPr marL="0" indent="0">
              <a:lnSpc>
                <a:spcPct val="120000"/>
              </a:lnSpc>
              <a:spcBef>
                <a:spcPts val="0"/>
              </a:spcBef>
              <a:buFont typeface="Arial" panose="020B0604020202020204" pitchFamily="34" charset="0"/>
              <a:buNone/>
            </a:pPr>
            <a:r>
              <a:rPr lang="en-US" sz="1400" dirty="0">
                <a:solidFill>
                  <a:schemeClr val="accent3">
                    <a:lumMod val="25000"/>
                  </a:schemeClr>
                </a:solidFill>
              </a:rPr>
              <a:t>GitHub Link - </a:t>
            </a:r>
            <a:r>
              <a:rPr lang="en-US" sz="1100" dirty="0">
                <a:solidFill>
                  <a:schemeClr val="accent3">
                    <a:lumMod val="25000"/>
                  </a:schemeClr>
                </a:solidFill>
                <a:hlinkClick r:id="rId3"/>
              </a:rPr>
              <a:t>https://github.com/daboprasaddutta0/Applied-Data-Science-Capstone/blob/master/Week%203/F_A_Data_Visualization_Folium.ipynb</a:t>
            </a:r>
            <a:endParaRPr lang="en-US" sz="1100" dirty="0">
              <a:solidFill>
                <a:schemeClr val="accent3">
                  <a:lumMod val="25000"/>
                </a:schemeClr>
              </a:solidFill>
            </a:endParaRPr>
          </a:p>
          <a:p>
            <a:pPr marL="0" indent="0">
              <a:lnSpc>
                <a:spcPct val="120000"/>
              </a:lnSpc>
              <a:spcBef>
                <a:spcPts val="0"/>
              </a:spcBef>
              <a:buFont typeface="Arial" panose="020B0604020202020204" pitchFamily="34" charset="0"/>
              <a:buNone/>
            </a:pPr>
            <a:endParaRPr lang="en-US" sz="1200" dirty="0">
              <a:solidFill>
                <a:schemeClr val="accent3">
                  <a:lumMod val="25000"/>
                </a:schemeClr>
              </a:solidFill>
            </a:endParaRPr>
          </a:p>
          <a:p>
            <a:pPr marL="0" indent="0">
              <a:lnSpc>
                <a:spcPct val="120000"/>
              </a:lnSpc>
              <a:spcBef>
                <a:spcPts val="0"/>
              </a:spcBef>
              <a:buFont typeface="Arial" panose="020B0604020202020204" pitchFamily="34" charset="0"/>
              <a:buNone/>
            </a:pPr>
            <a:endParaRPr lang="en-US" sz="1200" dirty="0">
              <a:solidFill>
                <a:schemeClr val="accent3">
                  <a:lumMod val="25000"/>
                </a:schemeClr>
              </a:solidFill>
            </a:endParaRPr>
          </a:p>
          <a:p>
            <a:pPr marL="0" indent="0">
              <a:lnSpc>
                <a:spcPct val="120000"/>
              </a:lnSpc>
              <a:spcBef>
                <a:spcPts val="0"/>
              </a:spcBef>
              <a:buFont typeface="Arial" panose="020B0604020202020204" pitchFamily="34" charset="0"/>
              <a:buNone/>
            </a:pPr>
            <a:endParaRPr lang="en-US" sz="1200" dirty="0">
              <a:solidFill>
                <a:schemeClr val="accent3">
                  <a:lumMod val="25000"/>
                </a:schemeClr>
              </a:solidFill>
            </a:endParaRPr>
          </a:p>
          <a:p>
            <a:pPr marL="0" indent="0">
              <a:lnSpc>
                <a:spcPct val="120000"/>
              </a:lnSpc>
              <a:spcBef>
                <a:spcPts val="0"/>
              </a:spcBef>
              <a:buFont typeface="Arial" panose="020B0604020202020204" pitchFamily="34" charset="0"/>
              <a:buNone/>
            </a:pPr>
            <a:endParaRPr lang="en-US" sz="1200" dirty="0">
              <a:solidFill>
                <a:schemeClr val="accent3">
                  <a:lumMod val="25000"/>
                </a:schemeClr>
              </a:solidFill>
            </a:endParaRPr>
          </a:p>
          <a:p>
            <a:pPr marL="0" indent="0">
              <a:lnSpc>
                <a:spcPct val="120000"/>
              </a:lnSpc>
              <a:spcBef>
                <a:spcPts val="0"/>
              </a:spcBef>
              <a:buFont typeface="Arial" panose="020B0604020202020204" pitchFamily="34" charset="0"/>
              <a:buNone/>
            </a:pPr>
            <a:endParaRPr lang="en-US" sz="1200" dirty="0">
              <a:solidFill>
                <a:schemeClr val="accent3">
                  <a:lumMod val="25000"/>
                </a:schemeClr>
              </a:solidFill>
            </a:endParaRPr>
          </a:p>
          <a:p>
            <a:pPr marL="0" indent="0">
              <a:lnSpc>
                <a:spcPct val="120000"/>
              </a:lnSpc>
              <a:spcBef>
                <a:spcPts val="0"/>
              </a:spcBef>
              <a:buFont typeface="Arial" panose="020B0604020202020204" pitchFamily="34" charset="0"/>
              <a:buNone/>
            </a:pPr>
            <a:endParaRPr lang="en-US" sz="1200" dirty="0">
              <a:solidFill>
                <a:schemeClr val="accent3">
                  <a:lumMod val="25000"/>
                </a:schemeClr>
              </a:solidFill>
            </a:endParaRPr>
          </a:p>
          <a:p>
            <a:pPr marL="0" indent="0">
              <a:lnSpc>
                <a:spcPct val="120000"/>
              </a:lnSpc>
              <a:spcBef>
                <a:spcPts val="0"/>
              </a:spcBef>
              <a:buFont typeface="Arial" panose="020B0604020202020204" pitchFamily="34" charset="0"/>
              <a:buNone/>
            </a:pPr>
            <a:endParaRPr lang="en-US" sz="1200" dirty="0">
              <a:solidFill>
                <a:schemeClr val="accent3">
                  <a:lumMod val="25000"/>
                </a:schemeClr>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96842"/>
            <a:ext cx="9745589" cy="4351338"/>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we have used dropdown, pie chart, range-slider, scatter chart, two call back function for our interactive dashboard.</a:t>
            </a:r>
          </a:p>
          <a:p>
            <a:pPr>
              <a:lnSpc>
                <a:spcPct val="100000"/>
              </a:lnSpc>
              <a:spcBef>
                <a:spcPts val="1400"/>
              </a:spcBef>
            </a:pPr>
            <a:r>
              <a:rPr lang="en-US" sz="2200" dirty="0">
                <a:solidFill>
                  <a:schemeClr val="accent3">
                    <a:lumMod val="25000"/>
                  </a:schemeClr>
                </a:solidFill>
                <a:latin typeface="Abadi" panose="020B0604020104020204" pitchFamily="34" charset="0"/>
              </a:rPr>
              <a:t>In the dropdown we can select all launch sites or a specific launch sites. If we select all launch site or specific launch site then for that we can observe success rate of all launch sites in pie chart and scatter chart for Payload Mass(Kg) vs class.</a:t>
            </a:r>
          </a:p>
          <a:p>
            <a:pPr>
              <a:lnSpc>
                <a:spcPct val="100000"/>
              </a:lnSpc>
              <a:spcBef>
                <a:spcPts val="1400"/>
              </a:spcBef>
            </a:pPr>
            <a:r>
              <a:rPr lang="en-US" sz="2200" dirty="0">
                <a:solidFill>
                  <a:schemeClr val="accent3">
                    <a:lumMod val="25000"/>
                  </a:schemeClr>
                </a:solidFill>
                <a:latin typeface="Abadi" panose="020B0604020104020204" pitchFamily="34" charset="0"/>
              </a:rPr>
              <a:t>Pie chart is created for check success rate for all launch sites and success and failed rate of selected launching sites.</a:t>
            </a:r>
          </a:p>
          <a:p>
            <a:pPr>
              <a:lnSpc>
                <a:spcPct val="100000"/>
              </a:lnSpc>
              <a:spcBef>
                <a:spcPts val="1400"/>
              </a:spcBef>
            </a:pPr>
            <a:r>
              <a:rPr lang="en-US" sz="2200" dirty="0">
                <a:solidFill>
                  <a:schemeClr val="accent3">
                    <a:lumMod val="25000"/>
                  </a:schemeClr>
                </a:solidFill>
                <a:latin typeface="Abadi" panose="020B0604020104020204" pitchFamily="34" charset="0"/>
              </a:rPr>
              <a:t>Scatter chart is created to observe Payload Mass(Kg) vs class relation for all launching sites or specific launching sites.</a:t>
            </a:r>
          </a:p>
          <a:p>
            <a:pPr>
              <a:lnSpc>
                <a:spcPct val="100000"/>
              </a:lnSpc>
              <a:spcBef>
                <a:spcPts val="1400"/>
              </a:spcBef>
            </a:pPr>
            <a:r>
              <a:rPr lang="en-US" sz="2200" dirty="0">
                <a:solidFill>
                  <a:schemeClr val="accent3">
                    <a:lumMod val="25000"/>
                  </a:schemeClr>
                </a:solidFill>
                <a:latin typeface="Abadi" panose="020B0604020104020204" pitchFamily="34" charset="0"/>
              </a:rPr>
              <a:t>Range Slider is used to determine range of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Inside call back function pie and scatter chart mechanism is defined.</a:t>
            </a: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Text Placeholder 2">
            <a:extLst>
              <a:ext uri="{FF2B5EF4-FFF2-40B4-BE49-F238E27FC236}">
                <a16:creationId xmlns:a16="http://schemas.microsoft.com/office/drawing/2014/main" id="{E2DF3D2F-8DCC-4E18-AB34-6AE761BB2612}"/>
              </a:ext>
            </a:extLst>
          </p:cNvPr>
          <p:cNvSpPr txBox="1">
            <a:spLocks/>
          </p:cNvSpPr>
          <p:nvPr/>
        </p:nvSpPr>
        <p:spPr>
          <a:xfrm>
            <a:off x="770011" y="5748180"/>
            <a:ext cx="10221839" cy="91439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pPr>
            <a:r>
              <a:rPr lang="en-US" sz="1400" dirty="0">
                <a:solidFill>
                  <a:schemeClr val="accent3">
                    <a:lumMod val="25000"/>
                  </a:schemeClr>
                </a:solidFill>
              </a:rPr>
              <a:t>For more details  of Dashboard with </a:t>
            </a:r>
            <a:r>
              <a:rPr lang="en-US" sz="1400" dirty="0" err="1">
                <a:solidFill>
                  <a:schemeClr val="accent3">
                    <a:lumMod val="25000"/>
                  </a:schemeClr>
                </a:solidFill>
              </a:rPr>
              <a:t>Plotly</a:t>
            </a:r>
            <a:r>
              <a:rPr lang="en-US" sz="1400" dirty="0">
                <a:solidFill>
                  <a:schemeClr val="accent3">
                    <a:lumMod val="25000"/>
                  </a:schemeClr>
                </a:solidFill>
              </a:rPr>
              <a:t> Dash, GitHub details are given below.</a:t>
            </a:r>
          </a:p>
          <a:p>
            <a:pPr marL="0" indent="0">
              <a:lnSpc>
                <a:spcPct val="120000"/>
              </a:lnSpc>
              <a:spcBef>
                <a:spcPts val="0"/>
              </a:spcBef>
              <a:buFont typeface="Arial" panose="020B0604020202020204" pitchFamily="34" charset="0"/>
              <a:buNone/>
            </a:pPr>
            <a:r>
              <a:rPr lang="en-US" sz="1400" dirty="0">
                <a:solidFill>
                  <a:schemeClr val="accent3">
                    <a:lumMod val="25000"/>
                  </a:schemeClr>
                </a:solidFill>
              </a:rPr>
              <a:t>GitHub Link - </a:t>
            </a:r>
            <a:r>
              <a:rPr lang="en-US" sz="1100" dirty="0">
                <a:solidFill>
                  <a:schemeClr val="accent3">
                    <a:lumMod val="25000"/>
                  </a:schemeClr>
                </a:solidFill>
                <a:hlinkClick r:id="rId3"/>
              </a:rPr>
              <a:t>https://github.com/daboprasaddutta0/Applied-Data-Science-Capstone/blob/master/Week%203/F_A_Hands_On_Interactive_Dashboard_with_Plotly_Dash.txt</a:t>
            </a:r>
            <a:endParaRPr lang="en-US" sz="1100" dirty="0">
              <a:solidFill>
                <a:schemeClr val="accent3">
                  <a:lumMod val="25000"/>
                </a:schemeClr>
              </a:solidFill>
            </a:endParaRPr>
          </a:p>
          <a:p>
            <a:pPr marL="0" indent="0">
              <a:lnSpc>
                <a:spcPct val="120000"/>
              </a:lnSpc>
              <a:spcBef>
                <a:spcPts val="0"/>
              </a:spcBef>
              <a:buFont typeface="Arial" panose="020B0604020202020204" pitchFamily="34" charset="0"/>
              <a:buNone/>
            </a:pPr>
            <a:endParaRPr lang="en-US" sz="1200" dirty="0">
              <a:solidFill>
                <a:schemeClr val="accent3">
                  <a:lumMod val="25000"/>
                </a:schemeClr>
              </a:solidFill>
            </a:endParaRPr>
          </a:p>
          <a:p>
            <a:pPr marL="0" indent="0">
              <a:lnSpc>
                <a:spcPct val="120000"/>
              </a:lnSpc>
              <a:spcBef>
                <a:spcPts val="0"/>
              </a:spcBef>
              <a:buFont typeface="Arial" panose="020B0604020202020204" pitchFamily="34" charset="0"/>
              <a:buNone/>
            </a:pPr>
            <a:endParaRPr lang="en-US" sz="1200" dirty="0">
              <a:solidFill>
                <a:schemeClr val="accent3">
                  <a:lumMod val="25000"/>
                </a:schemeClr>
              </a:solidFill>
            </a:endParaRPr>
          </a:p>
          <a:p>
            <a:pPr marL="0" indent="0">
              <a:lnSpc>
                <a:spcPct val="120000"/>
              </a:lnSpc>
              <a:spcBef>
                <a:spcPts val="0"/>
              </a:spcBef>
              <a:buFont typeface="Arial" panose="020B0604020202020204" pitchFamily="34" charset="0"/>
              <a:buNone/>
            </a:pPr>
            <a:endParaRPr lang="en-US" sz="1200" dirty="0">
              <a:solidFill>
                <a:schemeClr val="accent3">
                  <a:lumMod val="25000"/>
                </a:schemeClr>
              </a:solidFill>
            </a:endParaRPr>
          </a:p>
          <a:p>
            <a:pPr marL="0" indent="0">
              <a:lnSpc>
                <a:spcPct val="120000"/>
              </a:lnSpc>
              <a:spcBef>
                <a:spcPts val="0"/>
              </a:spcBef>
              <a:buFont typeface="Arial" panose="020B0604020202020204" pitchFamily="34" charset="0"/>
              <a:buNone/>
            </a:pPr>
            <a:endParaRPr lang="en-US" sz="1200" dirty="0">
              <a:solidFill>
                <a:schemeClr val="accent3">
                  <a:lumMod val="25000"/>
                </a:schemeClr>
              </a:solidFill>
            </a:endParaRPr>
          </a:p>
          <a:p>
            <a:pPr marL="0" indent="0">
              <a:lnSpc>
                <a:spcPct val="120000"/>
              </a:lnSpc>
              <a:spcBef>
                <a:spcPts val="0"/>
              </a:spcBef>
              <a:buFont typeface="Arial" panose="020B0604020202020204" pitchFamily="34" charset="0"/>
              <a:buNone/>
            </a:pPr>
            <a:endParaRPr lang="en-US" sz="1200" dirty="0">
              <a:solidFill>
                <a:schemeClr val="accent3">
                  <a:lumMod val="25000"/>
                </a:schemeClr>
              </a:solidFill>
            </a:endParaRPr>
          </a:p>
          <a:p>
            <a:pPr marL="0" indent="0">
              <a:lnSpc>
                <a:spcPct val="120000"/>
              </a:lnSpc>
              <a:spcBef>
                <a:spcPts val="0"/>
              </a:spcBef>
              <a:buFont typeface="Arial" panose="020B0604020202020204" pitchFamily="34" charset="0"/>
              <a:buNone/>
            </a:pPr>
            <a:endParaRPr lang="en-US" sz="1200" dirty="0">
              <a:solidFill>
                <a:schemeClr val="accent3">
                  <a:lumMod val="25000"/>
                </a:schemeClr>
              </a:solidFill>
            </a:endParaRPr>
          </a:p>
          <a:p>
            <a:pPr marL="0" indent="0">
              <a:lnSpc>
                <a:spcPct val="120000"/>
              </a:lnSpc>
              <a:spcBef>
                <a:spcPts val="0"/>
              </a:spcBef>
              <a:buFont typeface="Arial" panose="020B0604020202020204" pitchFamily="34" charset="0"/>
              <a:buNone/>
            </a:pPr>
            <a:endParaRPr lang="en-US" sz="1200" dirty="0">
              <a:solidFill>
                <a:schemeClr val="accent3">
                  <a:lumMod val="25000"/>
                </a:schemeClr>
              </a:solidFill>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6"/>
            <a:ext cx="9745589" cy="717550"/>
          </a:xfrm>
          <a:prstGeom prst="rect">
            <a:avLst/>
          </a:prstGeom>
        </p:spPr>
        <p:txBody>
          <a:bodyPr>
            <a:normAutofit fontScale="92500"/>
          </a:bodyPr>
          <a:lstStyle/>
          <a:p>
            <a:pPr>
              <a:lnSpc>
                <a:spcPct val="100000"/>
              </a:lnSpc>
              <a:spcBef>
                <a:spcPts val="1400"/>
              </a:spcBef>
            </a:pPr>
            <a:r>
              <a:rPr lang="en-US" sz="1000" dirty="0">
                <a:solidFill>
                  <a:schemeClr val="accent3">
                    <a:lumMod val="25000"/>
                  </a:schemeClr>
                </a:solidFill>
                <a:latin typeface="Abadi" panose="020B0604020104020204" pitchFamily="34" charset="0"/>
              </a:rPr>
              <a:t>After importing required libraries and defining confusion matrix function data is loaded into Data Frame. NumPy array is created from the column Class in data, by applying the method </a:t>
            </a:r>
            <a:r>
              <a:rPr lang="en-US" sz="1000" dirty="0" err="1">
                <a:solidFill>
                  <a:schemeClr val="accent3">
                    <a:lumMod val="25000"/>
                  </a:schemeClr>
                </a:solidFill>
                <a:latin typeface="Abadi" panose="020B0604020104020204" pitchFamily="34" charset="0"/>
              </a:rPr>
              <a:t>to_numpy</a:t>
            </a:r>
            <a:r>
              <a:rPr lang="en-US" sz="1000" dirty="0">
                <a:solidFill>
                  <a:schemeClr val="accent3">
                    <a:lumMod val="25000"/>
                  </a:schemeClr>
                </a:solidFill>
                <a:latin typeface="Abadi" panose="020B0604020104020204" pitchFamily="34" charset="0"/>
              </a:rPr>
              <a:t>() then assign it to the variable Y. Standardize the data in X then reassign it to the variable X. Function </a:t>
            </a:r>
            <a:r>
              <a:rPr lang="en-US" sz="1000" dirty="0" err="1">
                <a:solidFill>
                  <a:schemeClr val="accent3">
                    <a:lumMod val="25000"/>
                  </a:schemeClr>
                </a:solidFill>
                <a:latin typeface="Abadi" panose="020B0604020104020204" pitchFamily="34" charset="0"/>
              </a:rPr>
              <a:t>train_test_split</a:t>
            </a:r>
            <a:r>
              <a:rPr lang="en-US" sz="1000" dirty="0">
                <a:solidFill>
                  <a:schemeClr val="accent3">
                    <a:lumMod val="25000"/>
                  </a:schemeClr>
                </a:solidFill>
                <a:latin typeface="Abadi" panose="020B0604020104020204" pitchFamily="34" charset="0"/>
              </a:rPr>
              <a:t> to split the data X and Y into training and test data. Classification (logistic regression, support vector machine, decision tree classifier, k nearest neighbors) object is created then </a:t>
            </a:r>
            <a:r>
              <a:rPr lang="en-US" sz="1000" dirty="0" err="1">
                <a:solidFill>
                  <a:schemeClr val="accent3">
                    <a:lumMod val="25000"/>
                  </a:schemeClr>
                </a:solidFill>
                <a:latin typeface="Abadi" panose="020B0604020104020204" pitchFamily="34" charset="0"/>
              </a:rPr>
              <a:t>GridSearchCV</a:t>
            </a:r>
            <a:r>
              <a:rPr lang="en-US" sz="1000" dirty="0">
                <a:solidFill>
                  <a:schemeClr val="accent3">
                    <a:lumMod val="25000"/>
                  </a:schemeClr>
                </a:solidFill>
                <a:latin typeface="Abadi" panose="020B0604020104020204" pitchFamily="34" charset="0"/>
              </a:rPr>
              <a:t> object with cv = 10 is created. Fit the object to find the best parameters from the dictionary. Calculate the accuracy of created different objects  on the test data using the method score. At last the methods performs best are identified.</a:t>
            </a: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Text Placeholder 2">
            <a:extLst>
              <a:ext uri="{FF2B5EF4-FFF2-40B4-BE49-F238E27FC236}">
                <a16:creationId xmlns:a16="http://schemas.microsoft.com/office/drawing/2014/main" id="{0803BDAA-4BB9-4F48-9211-06E5C00E8DE9}"/>
              </a:ext>
            </a:extLst>
          </p:cNvPr>
          <p:cNvSpPr txBox="1">
            <a:spLocks/>
          </p:cNvSpPr>
          <p:nvPr/>
        </p:nvSpPr>
        <p:spPr>
          <a:xfrm>
            <a:off x="770011" y="5748180"/>
            <a:ext cx="10221839" cy="91439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pPr>
            <a:r>
              <a:rPr lang="en-US" sz="1400" dirty="0">
                <a:solidFill>
                  <a:schemeClr val="accent3">
                    <a:lumMod val="25000"/>
                  </a:schemeClr>
                </a:solidFill>
              </a:rPr>
              <a:t>For more details  of Predictive Analysis (Classification), GitHub details are given below.</a:t>
            </a:r>
          </a:p>
          <a:p>
            <a:pPr marL="0" indent="0">
              <a:lnSpc>
                <a:spcPct val="120000"/>
              </a:lnSpc>
              <a:spcBef>
                <a:spcPts val="0"/>
              </a:spcBef>
              <a:buFont typeface="Arial" panose="020B0604020202020204" pitchFamily="34" charset="0"/>
              <a:buNone/>
            </a:pPr>
            <a:r>
              <a:rPr lang="en-US" sz="1400" dirty="0">
                <a:solidFill>
                  <a:schemeClr val="accent3">
                    <a:lumMod val="25000"/>
                  </a:schemeClr>
                </a:solidFill>
              </a:rPr>
              <a:t>GitHub Link - </a:t>
            </a:r>
            <a:r>
              <a:rPr lang="en-US" sz="1100" dirty="0">
                <a:solidFill>
                  <a:schemeClr val="accent3">
                    <a:lumMod val="25000"/>
                  </a:schemeClr>
                </a:solidFill>
                <a:hlinkClick r:id="rId3"/>
              </a:rPr>
              <a:t>https://github.com/daboprasaddutta0/Applied-Data-Science-Capstone/blob/master/Week%204/F_A_Machine_Learning_Prediction.ipynb</a:t>
            </a:r>
            <a:endParaRPr lang="en-US" sz="1100" dirty="0">
              <a:solidFill>
                <a:schemeClr val="accent3">
                  <a:lumMod val="25000"/>
                </a:schemeClr>
              </a:solidFill>
            </a:endParaRPr>
          </a:p>
          <a:p>
            <a:pPr marL="0" indent="0">
              <a:lnSpc>
                <a:spcPct val="120000"/>
              </a:lnSpc>
              <a:spcBef>
                <a:spcPts val="0"/>
              </a:spcBef>
              <a:buFont typeface="Arial" panose="020B0604020202020204" pitchFamily="34" charset="0"/>
              <a:buNone/>
            </a:pPr>
            <a:endParaRPr lang="en-US" sz="1400" dirty="0">
              <a:solidFill>
                <a:schemeClr val="accent3">
                  <a:lumMod val="25000"/>
                </a:schemeClr>
              </a:solidFill>
            </a:endParaRPr>
          </a:p>
          <a:p>
            <a:pPr marL="0" indent="0">
              <a:lnSpc>
                <a:spcPct val="120000"/>
              </a:lnSpc>
              <a:spcBef>
                <a:spcPts val="0"/>
              </a:spcBef>
              <a:buFont typeface="Arial" panose="020B0604020202020204" pitchFamily="34" charset="0"/>
              <a:buNone/>
            </a:pPr>
            <a:endParaRPr lang="en-US" sz="1200" dirty="0">
              <a:solidFill>
                <a:schemeClr val="accent3">
                  <a:lumMod val="25000"/>
                </a:schemeClr>
              </a:solidFill>
            </a:endParaRPr>
          </a:p>
          <a:p>
            <a:pPr marL="0" indent="0">
              <a:lnSpc>
                <a:spcPct val="120000"/>
              </a:lnSpc>
              <a:spcBef>
                <a:spcPts val="0"/>
              </a:spcBef>
              <a:buFont typeface="Arial" panose="020B0604020202020204" pitchFamily="34" charset="0"/>
              <a:buNone/>
            </a:pPr>
            <a:endParaRPr lang="en-US" sz="1200" dirty="0">
              <a:solidFill>
                <a:schemeClr val="accent3">
                  <a:lumMod val="25000"/>
                </a:schemeClr>
              </a:solidFill>
            </a:endParaRPr>
          </a:p>
          <a:p>
            <a:pPr marL="0" indent="0">
              <a:lnSpc>
                <a:spcPct val="120000"/>
              </a:lnSpc>
              <a:spcBef>
                <a:spcPts val="0"/>
              </a:spcBef>
              <a:buFont typeface="Arial" panose="020B0604020202020204" pitchFamily="34" charset="0"/>
              <a:buNone/>
            </a:pPr>
            <a:endParaRPr lang="en-US" sz="1200" dirty="0">
              <a:solidFill>
                <a:schemeClr val="accent3">
                  <a:lumMod val="25000"/>
                </a:schemeClr>
              </a:solidFill>
            </a:endParaRPr>
          </a:p>
          <a:p>
            <a:pPr marL="0" indent="0">
              <a:lnSpc>
                <a:spcPct val="120000"/>
              </a:lnSpc>
              <a:spcBef>
                <a:spcPts val="0"/>
              </a:spcBef>
              <a:buFont typeface="Arial" panose="020B0604020202020204" pitchFamily="34" charset="0"/>
              <a:buNone/>
            </a:pPr>
            <a:endParaRPr lang="en-US" sz="1200" dirty="0">
              <a:solidFill>
                <a:schemeClr val="accent3">
                  <a:lumMod val="25000"/>
                </a:schemeClr>
              </a:solidFill>
            </a:endParaRPr>
          </a:p>
          <a:p>
            <a:pPr marL="0" indent="0">
              <a:lnSpc>
                <a:spcPct val="120000"/>
              </a:lnSpc>
              <a:spcBef>
                <a:spcPts val="0"/>
              </a:spcBef>
              <a:buFont typeface="Arial" panose="020B0604020202020204" pitchFamily="34" charset="0"/>
              <a:buNone/>
            </a:pPr>
            <a:endParaRPr lang="en-US" sz="1200" dirty="0">
              <a:solidFill>
                <a:schemeClr val="accent3">
                  <a:lumMod val="25000"/>
                </a:schemeClr>
              </a:solidFill>
            </a:endParaRPr>
          </a:p>
          <a:p>
            <a:pPr marL="0" indent="0">
              <a:lnSpc>
                <a:spcPct val="120000"/>
              </a:lnSpc>
              <a:spcBef>
                <a:spcPts val="0"/>
              </a:spcBef>
              <a:buFont typeface="Arial" panose="020B0604020202020204" pitchFamily="34" charset="0"/>
              <a:buNone/>
            </a:pPr>
            <a:endParaRPr lang="en-US" sz="1200" dirty="0">
              <a:solidFill>
                <a:schemeClr val="accent3">
                  <a:lumMod val="25000"/>
                </a:schemeClr>
              </a:solidFill>
            </a:endParaRPr>
          </a:p>
          <a:p>
            <a:pPr marL="0" indent="0">
              <a:lnSpc>
                <a:spcPct val="120000"/>
              </a:lnSpc>
              <a:spcBef>
                <a:spcPts val="0"/>
              </a:spcBef>
              <a:buFont typeface="Arial" panose="020B0604020202020204" pitchFamily="34" charset="0"/>
              <a:buNone/>
            </a:pPr>
            <a:endParaRPr lang="en-US" sz="1200" dirty="0">
              <a:solidFill>
                <a:schemeClr val="accent3">
                  <a:lumMod val="25000"/>
                </a:schemeClr>
              </a:solidFill>
            </a:endParaRPr>
          </a:p>
        </p:txBody>
      </p:sp>
      <p:sp>
        <p:nvSpPr>
          <p:cNvPr id="2" name="Flowchart: Terminator 1">
            <a:extLst>
              <a:ext uri="{FF2B5EF4-FFF2-40B4-BE49-F238E27FC236}">
                <a16:creationId xmlns:a16="http://schemas.microsoft.com/office/drawing/2014/main" id="{78CEF21F-7BF5-4348-28FE-AE88B09CF9F9}"/>
              </a:ext>
            </a:extLst>
          </p:cNvPr>
          <p:cNvSpPr/>
          <p:nvPr/>
        </p:nvSpPr>
        <p:spPr>
          <a:xfrm>
            <a:off x="962025" y="2847974"/>
            <a:ext cx="1295400" cy="433129"/>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Start predictive analysis process</a:t>
            </a:r>
          </a:p>
        </p:txBody>
      </p:sp>
      <p:sp>
        <p:nvSpPr>
          <p:cNvPr id="7" name="Flowchart: Process 6">
            <a:extLst>
              <a:ext uri="{FF2B5EF4-FFF2-40B4-BE49-F238E27FC236}">
                <a16:creationId xmlns:a16="http://schemas.microsoft.com/office/drawing/2014/main" id="{C68E04AC-5A88-C7C5-A30F-8C2A43CF0A0D}"/>
              </a:ext>
            </a:extLst>
          </p:cNvPr>
          <p:cNvSpPr/>
          <p:nvPr/>
        </p:nvSpPr>
        <p:spPr>
          <a:xfrm>
            <a:off x="2876550" y="2847974"/>
            <a:ext cx="1419225" cy="43312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Import required libraries</a:t>
            </a:r>
          </a:p>
        </p:txBody>
      </p:sp>
      <p:sp>
        <p:nvSpPr>
          <p:cNvPr id="8" name="Flowchart: Process 7">
            <a:extLst>
              <a:ext uri="{FF2B5EF4-FFF2-40B4-BE49-F238E27FC236}">
                <a16:creationId xmlns:a16="http://schemas.microsoft.com/office/drawing/2014/main" id="{94383EEB-74BB-7D4E-8DCA-42F01C1AADCB}"/>
              </a:ext>
            </a:extLst>
          </p:cNvPr>
          <p:cNvSpPr/>
          <p:nvPr/>
        </p:nvSpPr>
        <p:spPr>
          <a:xfrm>
            <a:off x="4886325" y="2847974"/>
            <a:ext cx="1419225" cy="43312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Define the function for confusion matrix</a:t>
            </a:r>
          </a:p>
        </p:txBody>
      </p:sp>
      <p:sp>
        <p:nvSpPr>
          <p:cNvPr id="9" name="Flowchart: Process 8">
            <a:extLst>
              <a:ext uri="{FF2B5EF4-FFF2-40B4-BE49-F238E27FC236}">
                <a16:creationId xmlns:a16="http://schemas.microsoft.com/office/drawing/2014/main" id="{211A07C6-CF11-F25A-81C0-6102D47EF733}"/>
              </a:ext>
            </a:extLst>
          </p:cNvPr>
          <p:cNvSpPr/>
          <p:nvPr/>
        </p:nvSpPr>
        <p:spPr>
          <a:xfrm>
            <a:off x="8591552" y="2847973"/>
            <a:ext cx="1419225" cy="43312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Load Data in Data Frames</a:t>
            </a:r>
          </a:p>
        </p:txBody>
      </p:sp>
      <p:sp>
        <p:nvSpPr>
          <p:cNvPr id="10" name="Flowchart: Process 9">
            <a:extLst>
              <a:ext uri="{FF2B5EF4-FFF2-40B4-BE49-F238E27FC236}">
                <a16:creationId xmlns:a16="http://schemas.microsoft.com/office/drawing/2014/main" id="{EF95A0C2-EC89-7393-A4CC-06015A46F23C}"/>
              </a:ext>
            </a:extLst>
          </p:cNvPr>
          <p:cNvSpPr/>
          <p:nvPr/>
        </p:nvSpPr>
        <p:spPr>
          <a:xfrm>
            <a:off x="8886825" y="3704422"/>
            <a:ext cx="2876550" cy="69694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Create a NumPy array from the column Class in Data Frame data, </a:t>
            </a:r>
          </a:p>
          <a:p>
            <a:pPr algn="ctr"/>
            <a:r>
              <a:rPr lang="en-US" sz="900" dirty="0"/>
              <a:t>   by applying the method </a:t>
            </a:r>
            <a:r>
              <a:rPr lang="en-US" sz="900" dirty="0" err="1"/>
              <a:t>to_numpy</a:t>
            </a:r>
            <a:r>
              <a:rPr lang="en-US" sz="900" dirty="0"/>
              <a:t>() then assign it to the variable Y</a:t>
            </a:r>
            <a:endParaRPr lang="en-IN" sz="900" dirty="0"/>
          </a:p>
        </p:txBody>
      </p:sp>
      <p:sp>
        <p:nvSpPr>
          <p:cNvPr id="11" name="Flowchart: Process 10">
            <a:extLst>
              <a:ext uri="{FF2B5EF4-FFF2-40B4-BE49-F238E27FC236}">
                <a16:creationId xmlns:a16="http://schemas.microsoft.com/office/drawing/2014/main" id="{F8526E68-FD2D-9E3B-87F1-17F1C5A602FB}"/>
              </a:ext>
            </a:extLst>
          </p:cNvPr>
          <p:cNvSpPr/>
          <p:nvPr/>
        </p:nvSpPr>
        <p:spPr>
          <a:xfrm>
            <a:off x="4319590" y="3822158"/>
            <a:ext cx="2057400" cy="4750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Standardize the data in X then reassign it to the variable X using preprocessing and </a:t>
            </a:r>
            <a:r>
              <a:rPr lang="en-US" sz="900" dirty="0" err="1"/>
              <a:t>StandardScaler</a:t>
            </a:r>
            <a:endParaRPr lang="en-IN" sz="900" dirty="0"/>
          </a:p>
        </p:txBody>
      </p:sp>
      <p:sp>
        <p:nvSpPr>
          <p:cNvPr id="12" name="Flowchart: Process 11">
            <a:extLst>
              <a:ext uri="{FF2B5EF4-FFF2-40B4-BE49-F238E27FC236}">
                <a16:creationId xmlns:a16="http://schemas.microsoft.com/office/drawing/2014/main" id="{FAC6A9E9-BBCB-60FD-FA7E-3DDDF59919DB}"/>
              </a:ext>
            </a:extLst>
          </p:cNvPr>
          <p:cNvSpPr/>
          <p:nvPr/>
        </p:nvSpPr>
        <p:spPr>
          <a:xfrm>
            <a:off x="623300" y="3445836"/>
            <a:ext cx="1695450" cy="4750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Use the function </a:t>
            </a:r>
            <a:r>
              <a:rPr lang="en-US" sz="900" dirty="0" err="1"/>
              <a:t>train_test_split</a:t>
            </a:r>
            <a:r>
              <a:rPr lang="en-US" sz="900" dirty="0"/>
              <a:t> to split the data X and Y into training and test data.</a:t>
            </a:r>
            <a:endParaRPr lang="en-IN" sz="900" dirty="0"/>
          </a:p>
        </p:txBody>
      </p:sp>
      <p:sp>
        <p:nvSpPr>
          <p:cNvPr id="13" name="Flowchart: Process 12">
            <a:extLst>
              <a:ext uri="{FF2B5EF4-FFF2-40B4-BE49-F238E27FC236}">
                <a16:creationId xmlns:a16="http://schemas.microsoft.com/office/drawing/2014/main" id="{4F34C7E2-A465-B898-8F49-ECD4FEB221D7}"/>
              </a:ext>
            </a:extLst>
          </p:cNvPr>
          <p:cNvSpPr/>
          <p:nvPr/>
        </p:nvSpPr>
        <p:spPr>
          <a:xfrm>
            <a:off x="665405" y="4896785"/>
            <a:ext cx="2671763" cy="7175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Create different type of classification (logistic regression, support vector machine, decision tree classifier, k nearest neighbors) object then create a </a:t>
            </a:r>
            <a:r>
              <a:rPr lang="en-US" sz="900" dirty="0" err="1"/>
              <a:t>GridSearchCV</a:t>
            </a:r>
            <a:r>
              <a:rPr lang="en-US" sz="900" dirty="0"/>
              <a:t> object with cv = 10. Fit the object to find the best parameters from the dictionary.</a:t>
            </a:r>
            <a:endParaRPr lang="en-IN" sz="900" dirty="0"/>
          </a:p>
        </p:txBody>
      </p:sp>
      <p:sp>
        <p:nvSpPr>
          <p:cNvPr id="14" name="Flowchart: Process 13">
            <a:extLst>
              <a:ext uri="{FF2B5EF4-FFF2-40B4-BE49-F238E27FC236}">
                <a16:creationId xmlns:a16="http://schemas.microsoft.com/office/drawing/2014/main" id="{6C62A8C3-D695-6F81-A334-513DDF06D395}"/>
              </a:ext>
            </a:extLst>
          </p:cNvPr>
          <p:cNvSpPr/>
          <p:nvPr/>
        </p:nvSpPr>
        <p:spPr>
          <a:xfrm>
            <a:off x="5295900" y="4492790"/>
            <a:ext cx="1609728" cy="69157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Calculate the accuracy of created different objects  on the test data using the method score</a:t>
            </a:r>
            <a:endParaRPr lang="en-IN" sz="900" dirty="0"/>
          </a:p>
        </p:txBody>
      </p:sp>
      <p:sp>
        <p:nvSpPr>
          <p:cNvPr id="15" name="Flowchart: Process 14">
            <a:extLst>
              <a:ext uri="{FF2B5EF4-FFF2-40B4-BE49-F238E27FC236}">
                <a16:creationId xmlns:a16="http://schemas.microsoft.com/office/drawing/2014/main" id="{80D046DD-64D7-4915-1049-3BDF7E2943EE}"/>
              </a:ext>
            </a:extLst>
          </p:cNvPr>
          <p:cNvSpPr/>
          <p:nvPr/>
        </p:nvSpPr>
        <p:spPr>
          <a:xfrm>
            <a:off x="7915874" y="4891863"/>
            <a:ext cx="1519238" cy="43312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Find the method performs best</a:t>
            </a:r>
            <a:endParaRPr lang="en-IN" sz="900" dirty="0"/>
          </a:p>
        </p:txBody>
      </p:sp>
      <p:sp>
        <p:nvSpPr>
          <p:cNvPr id="16" name="Flowchart: Terminator 15">
            <a:extLst>
              <a:ext uri="{FF2B5EF4-FFF2-40B4-BE49-F238E27FC236}">
                <a16:creationId xmlns:a16="http://schemas.microsoft.com/office/drawing/2014/main" id="{A0DA92B2-C1A0-0E5A-0560-51D22EE1CAAA}"/>
              </a:ext>
            </a:extLst>
          </p:cNvPr>
          <p:cNvSpPr/>
          <p:nvPr/>
        </p:nvSpPr>
        <p:spPr>
          <a:xfrm>
            <a:off x="10488811" y="5383219"/>
            <a:ext cx="1295400" cy="433129"/>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Best accuracy is found for classification models</a:t>
            </a:r>
          </a:p>
        </p:txBody>
      </p:sp>
      <p:cxnSp>
        <p:nvCxnSpPr>
          <p:cNvPr id="18" name="Straight Arrow Connector 17">
            <a:extLst>
              <a:ext uri="{FF2B5EF4-FFF2-40B4-BE49-F238E27FC236}">
                <a16:creationId xmlns:a16="http://schemas.microsoft.com/office/drawing/2014/main" id="{16ADCC15-4906-0645-09AE-D02101EABF86}"/>
              </a:ext>
            </a:extLst>
          </p:cNvPr>
          <p:cNvCxnSpPr>
            <a:stCxn id="2" idx="3"/>
            <a:endCxn id="7" idx="1"/>
          </p:cNvCxnSpPr>
          <p:nvPr/>
        </p:nvCxnSpPr>
        <p:spPr>
          <a:xfrm>
            <a:off x="2257425" y="3064539"/>
            <a:ext cx="619125" cy="0"/>
          </a:xfrm>
          <a:prstGeom prst="straightConnector1">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60C745E-4FAC-119B-593B-A33E4BC367E0}"/>
              </a:ext>
            </a:extLst>
          </p:cNvPr>
          <p:cNvCxnSpPr>
            <a:cxnSpLocks/>
            <a:stCxn id="7" idx="3"/>
            <a:endCxn id="8" idx="1"/>
          </p:cNvCxnSpPr>
          <p:nvPr/>
        </p:nvCxnSpPr>
        <p:spPr>
          <a:xfrm>
            <a:off x="4295775" y="3064539"/>
            <a:ext cx="590550" cy="0"/>
          </a:xfrm>
          <a:prstGeom prst="straightConnector1">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24" name="Flowchart: Decision 23">
            <a:extLst>
              <a:ext uri="{FF2B5EF4-FFF2-40B4-BE49-F238E27FC236}">
                <a16:creationId xmlns:a16="http://schemas.microsoft.com/office/drawing/2014/main" id="{39F9F71B-DDB1-D64D-59CA-805C8F60D80A}"/>
              </a:ext>
            </a:extLst>
          </p:cNvPr>
          <p:cNvSpPr/>
          <p:nvPr/>
        </p:nvSpPr>
        <p:spPr>
          <a:xfrm rot="10800000" flipH="1" flipV="1">
            <a:off x="6672265" y="2803520"/>
            <a:ext cx="1223962" cy="522036"/>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080"/>
              </a:lnSpc>
            </a:pPr>
            <a:r>
              <a:rPr lang="en-IN" sz="900" dirty="0"/>
              <a:t>Process</a:t>
            </a:r>
          </a:p>
          <a:p>
            <a:pPr algn="ctr">
              <a:lnSpc>
                <a:spcPts val="1080"/>
              </a:lnSpc>
            </a:pPr>
            <a:r>
              <a:rPr lang="en-IN" sz="900" dirty="0"/>
              <a:t>status</a:t>
            </a:r>
            <a:r>
              <a:rPr lang="en-IN" dirty="0"/>
              <a:t> </a:t>
            </a:r>
          </a:p>
        </p:txBody>
      </p:sp>
      <p:cxnSp>
        <p:nvCxnSpPr>
          <p:cNvPr id="25" name="Straight Arrow Connector 24">
            <a:extLst>
              <a:ext uri="{FF2B5EF4-FFF2-40B4-BE49-F238E27FC236}">
                <a16:creationId xmlns:a16="http://schemas.microsoft.com/office/drawing/2014/main" id="{C51E51EE-6579-5A5B-BA28-2667E16D884C}"/>
              </a:ext>
            </a:extLst>
          </p:cNvPr>
          <p:cNvCxnSpPr>
            <a:cxnSpLocks/>
            <a:stCxn id="8" idx="3"/>
            <a:endCxn id="24" idx="1"/>
          </p:cNvCxnSpPr>
          <p:nvPr/>
        </p:nvCxnSpPr>
        <p:spPr>
          <a:xfrm flipV="1">
            <a:off x="6305550" y="3064538"/>
            <a:ext cx="366715" cy="1"/>
          </a:xfrm>
          <a:prstGeom prst="straightConnector1">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11CA271-CDC4-49C0-6D77-53A3A1CCC7A6}"/>
              </a:ext>
            </a:extLst>
          </p:cNvPr>
          <p:cNvCxnSpPr>
            <a:cxnSpLocks/>
            <a:stCxn id="24" idx="3"/>
            <a:endCxn id="9" idx="1"/>
          </p:cNvCxnSpPr>
          <p:nvPr/>
        </p:nvCxnSpPr>
        <p:spPr>
          <a:xfrm>
            <a:off x="7896227" y="3064538"/>
            <a:ext cx="695325" cy="0"/>
          </a:xfrm>
          <a:prstGeom prst="straightConnector1">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DBBA00E-1ED9-A139-D133-3F4744BDE700}"/>
              </a:ext>
            </a:extLst>
          </p:cNvPr>
          <p:cNvCxnSpPr>
            <a:cxnSpLocks/>
            <a:stCxn id="24" idx="0"/>
            <a:endCxn id="8" idx="0"/>
          </p:cNvCxnSpPr>
          <p:nvPr/>
        </p:nvCxnSpPr>
        <p:spPr>
          <a:xfrm rot="16200000" flipH="1" flipV="1">
            <a:off x="6417865" y="1981593"/>
            <a:ext cx="44454" cy="1688308"/>
          </a:xfrm>
          <a:prstGeom prst="bentConnector3">
            <a:avLst>
              <a:gd name="adj1" fmla="val -278546"/>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87630FF-557D-EC01-6928-511CCEB0CEE6}"/>
              </a:ext>
            </a:extLst>
          </p:cNvPr>
          <p:cNvSpPr/>
          <p:nvPr/>
        </p:nvSpPr>
        <p:spPr>
          <a:xfrm>
            <a:off x="7810500" y="3138894"/>
            <a:ext cx="695325" cy="290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solidFill>
              </a:rPr>
              <a:t>Successful</a:t>
            </a:r>
          </a:p>
        </p:txBody>
      </p:sp>
      <p:sp>
        <p:nvSpPr>
          <p:cNvPr id="37" name="Rectangle 36">
            <a:extLst>
              <a:ext uri="{FF2B5EF4-FFF2-40B4-BE49-F238E27FC236}">
                <a16:creationId xmlns:a16="http://schemas.microsoft.com/office/drawing/2014/main" id="{54260990-6171-FC6B-D4B9-4F573C5A6D49}"/>
              </a:ext>
            </a:extLst>
          </p:cNvPr>
          <p:cNvSpPr/>
          <p:nvPr/>
        </p:nvSpPr>
        <p:spPr>
          <a:xfrm>
            <a:off x="6488907" y="2628466"/>
            <a:ext cx="695325" cy="290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solidFill>
              </a:rPr>
              <a:t>Fail</a:t>
            </a:r>
          </a:p>
        </p:txBody>
      </p:sp>
      <p:sp>
        <p:nvSpPr>
          <p:cNvPr id="41" name="Flowchart: Decision 40">
            <a:extLst>
              <a:ext uri="{FF2B5EF4-FFF2-40B4-BE49-F238E27FC236}">
                <a16:creationId xmlns:a16="http://schemas.microsoft.com/office/drawing/2014/main" id="{5EC4772B-77A6-E9A5-0A1B-2B19C33F6381}"/>
              </a:ext>
            </a:extLst>
          </p:cNvPr>
          <p:cNvSpPr/>
          <p:nvPr/>
        </p:nvSpPr>
        <p:spPr>
          <a:xfrm rot="10800000" flipH="1" flipV="1">
            <a:off x="10372725" y="2803520"/>
            <a:ext cx="1223962" cy="522036"/>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080"/>
              </a:lnSpc>
            </a:pPr>
            <a:r>
              <a:rPr lang="en-IN" sz="900" dirty="0"/>
              <a:t>Process</a:t>
            </a:r>
          </a:p>
          <a:p>
            <a:pPr algn="ctr">
              <a:lnSpc>
                <a:spcPts val="1080"/>
              </a:lnSpc>
            </a:pPr>
            <a:r>
              <a:rPr lang="en-IN" sz="900" dirty="0"/>
              <a:t>status</a:t>
            </a:r>
            <a:r>
              <a:rPr lang="en-IN" dirty="0"/>
              <a:t> </a:t>
            </a:r>
          </a:p>
        </p:txBody>
      </p:sp>
      <p:cxnSp>
        <p:nvCxnSpPr>
          <p:cNvPr id="42" name="Straight Arrow Connector 41">
            <a:extLst>
              <a:ext uri="{FF2B5EF4-FFF2-40B4-BE49-F238E27FC236}">
                <a16:creationId xmlns:a16="http://schemas.microsoft.com/office/drawing/2014/main" id="{DA8C34FB-29EC-8203-C8CA-3FF6C069826E}"/>
              </a:ext>
            </a:extLst>
          </p:cNvPr>
          <p:cNvCxnSpPr>
            <a:cxnSpLocks/>
            <a:stCxn id="9" idx="3"/>
            <a:endCxn id="41" idx="1"/>
          </p:cNvCxnSpPr>
          <p:nvPr/>
        </p:nvCxnSpPr>
        <p:spPr>
          <a:xfrm>
            <a:off x="10010777" y="3064538"/>
            <a:ext cx="361948" cy="0"/>
          </a:xfrm>
          <a:prstGeom prst="straightConnector1">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64BBF23-62AD-D801-033F-97708519F9C9}"/>
              </a:ext>
            </a:extLst>
          </p:cNvPr>
          <p:cNvCxnSpPr>
            <a:cxnSpLocks/>
            <a:stCxn id="41" idx="2"/>
            <a:endCxn id="10" idx="0"/>
          </p:cNvCxnSpPr>
          <p:nvPr/>
        </p:nvCxnSpPr>
        <p:spPr>
          <a:xfrm rot="5400000">
            <a:off x="10465470" y="3185186"/>
            <a:ext cx="378866" cy="659606"/>
          </a:xfrm>
          <a:prstGeom prst="bentConnector3">
            <a:avLst>
              <a:gd name="adj1" fmla="val 50000"/>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31">
            <a:extLst>
              <a:ext uri="{FF2B5EF4-FFF2-40B4-BE49-F238E27FC236}">
                <a16:creationId xmlns:a16="http://schemas.microsoft.com/office/drawing/2014/main" id="{DC6A2206-DB6F-5B67-3A8C-7716D03AD273}"/>
              </a:ext>
            </a:extLst>
          </p:cNvPr>
          <p:cNvCxnSpPr>
            <a:cxnSpLocks/>
            <a:stCxn id="41" idx="0"/>
            <a:endCxn id="9" idx="0"/>
          </p:cNvCxnSpPr>
          <p:nvPr/>
        </p:nvCxnSpPr>
        <p:spPr>
          <a:xfrm rot="16200000" flipH="1" flipV="1">
            <a:off x="10120709" y="1983975"/>
            <a:ext cx="44453" cy="1683541"/>
          </a:xfrm>
          <a:prstGeom prst="bentConnector3">
            <a:avLst>
              <a:gd name="adj1" fmla="val -299980"/>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660A0F7E-0737-9A63-FF7E-EA12D94D5577}"/>
              </a:ext>
            </a:extLst>
          </p:cNvPr>
          <p:cNvSpPr/>
          <p:nvPr/>
        </p:nvSpPr>
        <p:spPr>
          <a:xfrm>
            <a:off x="10901362" y="3298187"/>
            <a:ext cx="695325" cy="290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solidFill>
              </a:rPr>
              <a:t>Successful</a:t>
            </a:r>
          </a:p>
        </p:txBody>
      </p:sp>
      <p:sp>
        <p:nvSpPr>
          <p:cNvPr id="57" name="Rectangle 56">
            <a:extLst>
              <a:ext uri="{FF2B5EF4-FFF2-40B4-BE49-F238E27FC236}">
                <a16:creationId xmlns:a16="http://schemas.microsoft.com/office/drawing/2014/main" id="{7EC3AA04-CB4C-FDE9-2F4B-AD2EE5FE908C}"/>
              </a:ext>
            </a:extLst>
          </p:cNvPr>
          <p:cNvSpPr/>
          <p:nvPr/>
        </p:nvSpPr>
        <p:spPr>
          <a:xfrm>
            <a:off x="10375107" y="2599025"/>
            <a:ext cx="695325" cy="290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solidFill>
              </a:rPr>
              <a:t>Fail</a:t>
            </a:r>
          </a:p>
        </p:txBody>
      </p:sp>
      <p:sp>
        <p:nvSpPr>
          <p:cNvPr id="58" name="Flowchart: Decision 57">
            <a:extLst>
              <a:ext uri="{FF2B5EF4-FFF2-40B4-BE49-F238E27FC236}">
                <a16:creationId xmlns:a16="http://schemas.microsoft.com/office/drawing/2014/main" id="{6913BA98-7491-616F-399C-08C94A3F7AF6}"/>
              </a:ext>
            </a:extLst>
          </p:cNvPr>
          <p:cNvSpPr/>
          <p:nvPr/>
        </p:nvSpPr>
        <p:spPr>
          <a:xfrm rot="10800000" flipH="1" flipV="1">
            <a:off x="7019927" y="3793666"/>
            <a:ext cx="1223962" cy="522036"/>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080"/>
              </a:lnSpc>
            </a:pPr>
            <a:r>
              <a:rPr lang="en-IN" sz="900" dirty="0"/>
              <a:t>Process</a:t>
            </a:r>
          </a:p>
          <a:p>
            <a:pPr algn="ctr">
              <a:lnSpc>
                <a:spcPts val="1080"/>
              </a:lnSpc>
            </a:pPr>
            <a:r>
              <a:rPr lang="en-IN" sz="900" dirty="0"/>
              <a:t>status</a:t>
            </a:r>
            <a:r>
              <a:rPr lang="en-IN" dirty="0"/>
              <a:t> </a:t>
            </a:r>
          </a:p>
        </p:txBody>
      </p:sp>
      <p:cxnSp>
        <p:nvCxnSpPr>
          <p:cNvPr id="59" name="Straight Arrow Connector 58">
            <a:extLst>
              <a:ext uri="{FF2B5EF4-FFF2-40B4-BE49-F238E27FC236}">
                <a16:creationId xmlns:a16="http://schemas.microsoft.com/office/drawing/2014/main" id="{DF944FBE-4AB9-4996-13C5-E572F73B7CD7}"/>
              </a:ext>
            </a:extLst>
          </p:cNvPr>
          <p:cNvCxnSpPr>
            <a:cxnSpLocks/>
            <a:stCxn id="10" idx="1"/>
            <a:endCxn id="58" idx="3"/>
          </p:cNvCxnSpPr>
          <p:nvPr/>
        </p:nvCxnSpPr>
        <p:spPr>
          <a:xfrm flipH="1">
            <a:off x="8243889" y="4052894"/>
            <a:ext cx="642936" cy="1790"/>
          </a:xfrm>
          <a:prstGeom prst="straightConnector1">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63" name="Straight Arrow Connector 31">
            <a:extLst>
              <a:ext uri="{FF2B5EF4-FFF2-40B4-BE49-F238E27FC236}">
                <a16:creationId xmlns:a16="http://schemas.microsoft.com/office/drawing/2014/main" id="{DAEBA240-CCE3-A9AB-908D-3EB1698BBC9B}"/>
              </a:ext>
            </a:extLst>
          </p:cNvPr>
          <p:cNvCxnSpPr>
            <a:cxnSpLocks/>
            <a:stCxn id="58" idx="2"/>
            <a:endCxn id="10" idx="2"/>
          </p:cNvCxnSpPr>
          <p:nvPr/>
        </p:nvCxnSpPr>
        <p:spPr>
          <a:xfrm rot="16200000" flipH="1">
            <a:off x="8935672" y="3011938"/>
            <a:ext cx="85664" cy="2693192"/>
          </a:xfrm>
          <a:prstGeom prst="bentConnector3">
            <a:avLst>
              <a:gd name="adj1" fmla="val 255666"/>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82AF5F9-81A0-5E33-FD0F-C372186AE1D3}"/>
              </a:ext>
            </a:extLst>
          </p:cNvPr>
          <p:cNvCxnSpPr>
            <a:cxnSpLocks/>
            <a:stCxn id="58" idx="1"/>
            <a:endCxn id="11" idx="3"/>
          </p:cNvCxnSpPr>
          <p:nvPr/>
        </p:nvCxnSpPr>
        <p:spPr>
          <a:xfrm flipH="1">
            <a:off x="6376990" y="4054684"/>
            <a:ext cx="642937" cy="4977"/>
          </a:xfrm>
          <a:prstGeom prst="straightConnector1">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AA57E136-7959-9B95-6099-7783FDA00EFD}"/>
              </a:ext>
            </a:extLst>
          </p:cNvPr>
          <p:cNvSpPr/>
          <p:nvPr/>
        </p:nvSpPr>
        <p:spPr>
          <a:xfrm>
            <a:off x="6350795" y="3789580"/>
            <a:ext cx="695325" cy="1974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solidFill>
              </a:rPr>
              <a:t>Successful</a:t>
            </a:r>
          </a:p>
        </p:txBody>
      </p:sp>
      <p:sp>
        <p:nvSpPr>
          <p:cNvPr id="72" name="Rectangle 71">
            <a:extLst>
              <a:ext uri="{FF2B5EF4-FFF2-40B4-BE49-F238E27FC236}">
                <a16:creationId xmlns:a16="http://schemas.microsoft.com/office/drawing/2014/main" id="{77C7FA5C-7832-BC5E-D085-D642138B2AE8}"/>
              </a:ext>
            </a:extLst>
          </p:cNvPr>
          <p:cNvSpPr/>
          <p:nvPr/>
        </p:nvSpPr>
        <p:spPr>
          <a:xfrm>
            <a:off x="7548564" y="4296172"/>
            <a:ext cx="695325" cy="290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solidFill>
              </a:rPr>
              <a:t>Fail</a:t>
            </a:r>
          </a:p>
        </p:txBody>
      </p:sp>
      <p:sp>
        <p:nvSpPr>
          <p:cNvPr id="73" name="Flowchart: Decision 72">
            <a:extLst>
              <a:ext uri="{FF2B5EF4-FFF2-40B4-BE49-F238E27FC236}">
                <a16:creationId xmlns:a16="http://schemas.microsoft.com/office/drawing/2014/main" id="{C7E7CE02-F76A-D47D-DBF4-DDAB1E87C499}"/>
              </a:ext>
            </a:extLst>
          </p:cNvPr>
          <p:cNvSpPr/>
          <p:nvPr/>
        </p:nvSpPr>
        <p:spPr>
          <a:xfrm rot="10800000" flipH="1" flipV="1">
            <a:off x="2787257" y="3793666"/>
            <a:ext cx="1223962" cy="522036"/>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080"/>
              </a:lnSpc>
            </a:pPr>
            <a:r>
              <a:rPr lang="en-IN" sz="900" dirty="0"/>
              <a:t>Process</a:t>
            </a:r>
          </a:p>
          <a:p>
            <a:pPr algn="ctr">
              <a:lnSpc>
                <a:spcPts val="1080"/>
              </a:lnSpc>
            </a:pPr>
            <a:r>
              <a:rPr lang="en-IN" sz="900" dirty="0"/>
              <a:t>status</a:t>
            </a:r>
            <a:r>
              <a:rPr lang="en-IN" dirty="0"/>
              <a:t> </a:t>
            </a:r>
          </a:p>
        </p:txBody>
      </p:sp>
      <p:cxnSp>
        <p:nvCxnSpPr>
          <p:cNvPr id="77" name="Straight Arrow Connector 76">
            <a:extLst>
              <a:ext uri="{FF2B5EF4-FFF2-40B4-BE49-F238E27FC236}">
                <a16:creationId xmlns:a16="http://schemas.microsoft.com/office/drawing/2014/main" id="{3CF3BFD4-462F-B9EC-FD43-914EF2A64329}"/>
              </a:ext>
            </a:extLst>
          </p:cNvPr>
          <p:cNvCxnSpPr>
            <a:cxnSpLocks/>
            <a:stCxn id="11" idx="1"/>
            <a:endCxn id="73" idx="3"/>
          </p:cNvCxnSpPr>
          <p:nvPr/>
        </p:nvCxnSpPr>
        <p:spPr>
          <a:xfrm flipH="1" flipV="1">
            <a:off x="4011219" y="4054684"/>
            <a:ext cx="308371" cy="4977"/>
          </a:xfrm>
          <a:prstGeom prst="straightConnector1">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0D3F8C17-6D12-F804-2053-D6C7F927A0AA}"/>
              </a:ext>
            </a:extLst>
          </p:cNvPr>
          <p:cNvCxnSpPr>
            <a:cxnSpLocks/>
            <a:stCxn id="73" idx="1"/>
            <a:endCxn id="12" idx="3"/>
          </p:cNvCxnSpPr>
          <p:nvPr/>
        </p:nvCxnSpPr>
        <p:spPr>
          <a:xfrm rot="10800000">
            <a:off x="2318751" y="3683340"/>
            <a:ext cx="468507" cy="371345"/>
          </a:xfrm>
          <a:prstGeom prst="bentConnector3">
            <a:avLst>
              <a:gd name="adj1" fmla="val 50000"/>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84" name="Straight Arrow Connector 31">
            <a:extLst>
              <a:ext uri="{FF2B5EF4-FFF2-40B4-BE49-F238E27FC236}">
                <a16:creationId xmlns:a16="http://schemas.microsoft.com/office/drawing/2014/main" id="{22440896-0D13-2F6C-B6E3-AEB6F436F150}"/>
              </a:ext>
            </a:extLst>
          </p:cNvPr>
          <p:cNvCxnSpPr>
            <a:cxnSpLocks/>
            <a:stCxn id="73" idx="0"/>
            <a:endCxn id="11" idx="0"/>
          </p:cNvCxnSpPr>
          <p:nvPr/>
        </p:nvCxnSpPr>
        <p:spPr>
          <a:xfrm rot="16200000" flipH="1">
            <a:off x="4359518" y="2833386"/>
            <a:ext cx="28492" cy="1949052"/>
          </a:xfrm>
          <a:prstGeom prst="bentConnector3">
            <a:avLst>
              <a:gd name="adj1" fmla="val -468026"/>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5DDE7584-5C33-0985-767C-AAD32B5340E1}"/>
              </a:ext>
            </a:extLst>
          </p:cNvPr>
          <p:cNvSpPr/>
          <p:nvPr/>
        </p:nvSpPr>
        <p:spPr>
          <a:xfrm>
            <a:off x="2542586" y="3723960"/>
            <a:ext cx="695325" cy="290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solidFill>
              </a:rPr>
              <a:t>Successful</a:t>
            </a:r>
          </a:p>
        </p:txBody>
      </p:sp>
      <p:sp>
        <p:nvSpPr>
          <p:cNvPr id="91" name="Rectangle 90">
            <a:extLst>
              <a:ext uri="{FF2B5EF4-FFF2-40B4-BE49-F238E27FC236}">
                <a16:creationId xmlns:a16="http://schemas.microsoft.com/office/drawing/2014/main" id="{A5A62343-597B-356C-7D7C-1C1AC7DE7591}"/>
              </a:ext>
            </a:extLst>
          </p:cNvPr>
          <p:cNvSpPr/>
          <p:nvPr/>
        </p:nvSpPr>
        <p:spPr>
          <a:xfrm>
            <a:off x="3217667" y="3611436"/>
            <a:ext cx="695325" cy="290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solidFill>
              </a:rPr>
              <a:t>Fail</a:t>
            </a:r>
          </a:p>
        </p:txBody>
      </p:sp>
      <p:sp>
        <p:nvSpPr>
          <p:cNvPr id="92" name="Flowchart: Decision 91">
            <a:extLst>
              <a:ext uri="{FF2B5EF4-FFF2-40B4-BE49-F238E27FC236}">
                <a16:creationId xmlns:a16="http://schemas.microsoft.com/office/drawing/2014/main" id="{B1662C23-6EA5-5F2E-AC0A-3809F4F13109}"/>
              </a:ext>
            </a:extLst>
          </p:cNvPr>
          <p:cNvSpPr/>
          <p:nvPr/>
        </p:nvSpPr>
        <p:spPr>
          <a:xfrm rot="10800000" flipH="1" flipV="1">
            <a:off x="859044" y="4217384"/>
            <a:ext cx="1223962" cy="522036"/>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080"/>
              </a:lnSpc>
            </a:pPr>
            <a:r>
              <a:rPr lang="en-IN" sz="900" dirty="0"/>
              <a:t>Process</a:t>
            </a:r>
          </a:p>
          <a:p>
            <a:pPr algn="ctr">
              <a:lnSpc>
                <a:spcPts val="1080"/>
              </a:lnSpc>
            </a:pPr>
            <a:r>
              <a:rPr lang="en-IN" sz="900" dirty="0"/>
              <a:t>status</a:t>
            </a:r>
            <a:r>
              <a:rPr lang="en-IN" dirty="0"/>
              <a:t> </a:t>
            </a:r>
          </a:p>
        </p:txBody>
      </p:sp>
      <p:cxnSp>
        <p:nvCxnSpPr>
          <p:cNvPr id="93" name="Straight Arrow Connector 92">
            <a:extLst>
              <a:ext uri="{FF2B5EF4-FFF2-40B4-BE49-F238E27FC236}">
                <a16:creationId xmlns:a16="http://schemas.microsoft.com/office/drawing/2014/main" id="{91D154F0-1DED-CED0-E7C2-A23EA6A5F74F}"/>
              </a:ext>
            </a:extLst>
          </p:cNvPr>
          <p:cNvCxnSpPr>
            <a:cxnSpLocks/>
            <a:stCxn id="12" idx="2"/>
            <a:endCxn id="92" idx="0"/>
          </p:cNvCxnSpPr>
          <p:nvPr/>
        </p:nvCxnSpPr>
        <p:spPr>
          <a:xfrm>
            <a:off x="1471025" y="3920841"/>
            <a:ext cx="0" cy="296543"/>
          </a:xfrm>
          <a:prstGeom prst="straightConnector1">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E3D9928B-8DEF-4355-0730-C629DAA29187}"/>
              </a:ext>
            </a:extLst>
          </p:cNvPr>
          <p:cNvCxnSpPr>
            <a:cxnSpLocks/>
            <a:stCxn id="92" idx="3"/>
            <a:endCxn id="13" idx="0"/>
          </p:cNvCxnSpPr>
          <p:nvPr/>
        </p:nvCxnSpPr>
        <p:spPr>
          <a:xfrm flipH="1">
            <a:off x="2001287" y="4478402"/>
            <a:ext cx="81719" cy="418383"/>
          </a:xfrm>
          <a:prstGeom prst="bentConnector4">
            <a:avLst>
              <a:gd name="adj1" fmla="val -279739"/>
              <a:gd name="adj2" fmla="val 81194"/>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100" name="Straight Arrow Connector 31">
            <a:extLst>
              <a:ext uri="{FF2B5EF4-FFF2-40B4-BE49-F238E27FC236}">
                <a16:creationId xmlns:a16="http://schemas.microsoft.com/office/drawing/2014/main" id="{8A3C2A91-2E87-EB34-55E5-1C12FC96E5D1}"/>
              </a:ext>
            </a:extLst>
          </p:cNvPr>
          <p:cNvCxnSpPr>
            <a:cxnSpLocks/>
            <a:stCxn id="92" idx="1"/>
            <a:endCxn id="12" idx="1"/>
          </p:cNvCxnSpPr>
          <p:nvPr/>
        </p:nvCxnSpPr>
        <p:spPr>
          <a:xfrm rot="10800000">
            <a:off x="623300" y="3683340"/>
            <a:ext cx="235744" cy="795063"/>
          </a:xfrm>
          <a:prstGeom prst="bentConnector3">
            <a:avLst>
              <a:gd name="adj1" fmla="val 176768"/>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4A2AF54B-0A47-1636-8223-70DBEDD42315}"/>
              </a:ext>
            </a:extLst>
          </p:cNvPr>
          <p:cNvSpPr/>
          <p:nvPr/>
        </p:nvSpPr>
        <p:spPr>
          <a:xfrm>
            <a:off x="1788924" y="4564690"/>
            <a:ext cx="695325" cy="1087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solidFill>
              </a:rPr>
              <a:t>Successful</a:t>
            </a:r>
          </a:p>
        </p:txBody>
      </p:sp>
      <p:sp>
        <p:nvSpPr>
          <p:cNvPr id="107" name="Rectangle 106">
            <a:extLst>
              <a:ext uri="{FF2B5EF4-FFF2-40B4-BE49-F238E27FC236}">
                <a16:creationId xmlns:a16="http://schemas.microsoft.com/office/drawing/2014/main" id="{8F200113-CBD7-84F6-B5FB-D925B19E4AC7}"/>
              </a:ext>
            </a:extLst>
          </p:cNvPr>
          <p:cNvSpPr/>
          <p:nvPr/>
        </p:nvSpPr>
        <p:spPr>
          <a:xfrm>
            <a:off x="393508" y="4599036"/>
            <a:ext cx="695325" cy="290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solidFill>
              </a:rPr>
              <a:t>Fail</a:t>
            </a:r>
          </a:p>
        </p:txBody>
      </p:sp>
      <p:sp>
        <p:nvSpPr>
          <p:cNvPr id="133" name="Flowchart: Decision 132">
            <a:extLst>
              <a:ext uri="{FF2B5EF4-FFF2-40B4-BE49-F238E27FC236}">
                <a16:creationId xmlns:a16="http://schemas.microsoft.com/office/drawing/2014/main" id="{2A2E4B82-279E-2377-4A9D-A6F346BD3863}"/>
              </a:ext>
            </a:extLst>
          </p:cNvPr>
          <p:cNvSpPr/>
          <p:nvPr/>
        </p:nvSpPr>
        <p:spPr>
          <a:xfrm rot="10800000" flipH="1" flipV="1">
            <a:off x="3540247" y="4599036"/>
            <a:ext cx="1223962" cy="484882"/>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080"/>
              </a:lnSpc>
            </a:pPr>
            <a:r>
              <a:rPr lang="en-IN" sz="900" dirty="0"/>
              <a:t>Process</a:t>
            </a:r>
          </a:p>
          <a:p>
            <a:pPr algn="ctr">
              <a:lnSpc>
                <a:spcPts val="1080"/>
              </a:lnSpc>
            </a:pPr>
            <a:r>
              <a:rPr lang="en-IN" sz="900" dirty="0"/>
              <a:t>status</a:t>
            </a:r>
            <a:r>
              <a:rPr lang="en-IN" dirty="0"/>
              <a:t> </a:t>
            </a:r>
          </a:p>
        </p:txBody>
      </p:sp>
      <p:cxnSp>
        <p:nvCxnSpPr>
          <p:cNvPr id="134" name="Straight Arrow Connector 96">
            <a:extLst>
              <a:ext uri="{FF2B5EF4-FFF2-40B4-BE49-F238E27FC236}">
                <a16:creationId xmlns:a16="http://schemas.microsoft.com/office/drawing/2014/main" id="{1DC432CD-631A-C66B-C1F8-72608E585992}"/>
              </a:ext>
            </a:extLst>
          </p:cNvPr>
          <p:cNvCxnSpPr>
            <a:cxnSpLocks/>
            <a:stCxn id="13" idx="3"/>
            <a:endCxn id="133" idx="1"/>
          </p:cNvCxnSpPr>
          <p:nvPr/>
        </p:nvCxnSpPr>
        <p:spPr>
          <a:xfrm flipV="1">
            <a:off x="3337168" y="4841477"/>
            <a:ext cx="203079" cy="414083"/>
          </a:xfrm>
          <a:prstGeom prst="bentConnector3">
            <a:avLst>
              <a:gd name="adj1" fmla="val 50000"/>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AA3572CD-CB60-503A-90A6-78A4A96E8DB3}"/>
              </a:ext>
            </a:extLst>
          </p:cNvPr>
          <p:cNvCxnSpPr>
            <a:cxnSpLocks/>
            <a:stCxn id="133" idx="3"/>
            <a:endCxn id="14" idx="1"/>
          </p:cNvCxnSpPr>
          <p:nvPr/>
        </p:nvCxnSpPr>
        <p:spPr>
          <a:xfrm flipV="1">
            <a:off x="4764209" y="4838576"/>
            <a:ext cx="531691" cy="2901"/>
          </a:xfrm>
          <a:prstGeom prst="straightConnector1">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151" name="Straight Arrow Connector 96">
            <a:extLst>
              <a:ext uri="{FF2B5EF4-FFF2-40B4-BE49-F238E27FC236}">
                <a16:creationId xmlns:a16="http://schemas.microsoft.com/office/drawing/2014/main" id="{A9CEB2D5-C57A-18E0-E54F-85D80193BBA6}"/>
              </a:ext>
            </a:extLst>
          </p:cNvPr>
          <p:cNvCxnSpPr>
            <a:cxnSpLocks/>
            <a:stCxn id="133" idx="2"/>
            <a:endCxn id="13" idx="2"/>
          </p:cNvCxnSpPr>
          <p:nvPr/>
        </p:nvCxnSpPr>
        <p:spPr>
          <a:xfrm rot="5400000">
            <a:off x="2811550" y="4273656"/>
            <a:ext cx="530417" cy="2150941"/>
          </a:xfrm>
          <a:prstGeom prst="bentConnector3">
            <a:avLst>
              <a:gd name="adj1" fmla="val 121549"/>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8270599A-A5DF-B159-79B5-54A862DB285A}"/>
              </a:ext>
            </a:extLst>
          </p:cNvPr>
          <p:cNvSpPr/>
          <p:nvPr/>
        </p:nvSpPr>
        <p:spPr>
          <a:xfrm>
            <a:off x="4626178" y="4604041"/>
            <a:ext cx="695325" cy="1087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solidFill>
              </a:rPr>
              <a:t>Successful</a:t>
            </a:r>
          </a:p>
        </p:txBody>
      </p:sp>
      <p:sp>
        <p:nvSpPr>
          <p:cNvPr id="156" name="Rectangle 155">
            <a:extLst>
              <a:ext uri="{FF2B5EF4-FFF2-40B4-BE49-F238E27FC236}">
                <a16:creationId xmlns:a16="http://schemas.microsoft.com/office/drawing/2014/main" id="{E2A4B61A-ED6E-20BA-0935-6CE022B453E3}"/>
              </a:ext>
            </a:extLst>
          </p:cNvPr>
          <p:cNvSpPr/>
          <p:nvPr/>
        </p:nvSpPr>
        <p:spPr>
          <a:xfrm>
            <a:off x="3678439" y="5083919"/>
            <a:ext cx="695325" cy="290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solidFill>
              </a:rPr>
              <a:t>Fail</a:t>
            </a:r>
          </a:p>
        </p:txBody>
      </p:sp>
      <p:sp>
        <p:nvSpPr>
          <p:cNvPr id="160" name="Flowchart: Decision 159">
            <a:extLst>
              <a:ext uri="{FF2B5EF4-FFF2-40B4-BE49-F238E27FC236}">
                <a16:creationId xmlns:a16="http://schemas.microsoft.com/office/drawing/2014/main" id="{CBB34ABE-5C2C-1A04-D8DF-EB2F9F4DBF0B}"/>
              </a:ext>
            </a:extLst>
          </p:cNvPr>
          <p:cNvSpPr/>
          <p:nvPr/>
        </p:nvSpPr>
        <p:spPr>
          <a:xfrm rot="10800000" flipH="1" flipV="1">
            <a:off x="6601422" y="5208945"/>
            <a:ext cx="1223962" cy="484882"/>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080"/>
              </a:lnSpc>
            </a:pPr>
            <a:r>
              <a:rPr lang="en-IN" sz="900" dirty="0"/>
              <a:t>Process</a:t>
            </a:r>
          </a:p>
          <a:p>
            <a:pPr algn="ctr">
              <a:lnSpc>
                <a:spcPts val="1080"/>
              </a:lnSpc>
            </a:pPr>
            <a:r>
              <a:rPr lang="en-IN" sz="900" dirty="0"/>
              <a:t>status</a:t>
            </a:r>
            <a:r>
              <a:rPr lang="en-IN" dirty="0"/>
              <a:t> </a:t>
            </a:r>
          </a:p>
        </p:txBody>
      </p:sp>
      <p:sp>
        <p:nvSpPr>
          <p:cNvPr id="161" name="Flowchart: Decision 160">
            <a:extLst>
              <a:ext uri="{FF2B5EF4-FFF2-40B4-BE49-F238E27FC236}">
                <a16:creationId xmlns:a16="http://schemas.microsoft.com/office/drawing/2014/main" id="{7B3EFD7E-AB6D-255E-D5DF-5A504C5B80AC}"/>
              </a:ext>
            </a:extLst>
          </p:cNvPr>
          <p:cNvSpPr/>
          <p:nvPr/>
        </p:nvSpPr>
        <p:spPr>
          <a:xfrm rot="10800000" flipH="1" flipV="1">
            <a:off x="9675175" y="4866578"/>
            <a:ext cx="1223962" cy="484882"/>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080"/>
              </a:lnSpc>
            </a:pPr>
            <a:r>
              <a:rPr lang="en-IN" sz="900" dirty="0"/>
              <a:t>Process</a:t>
            </a:r>
          </a:p>
          <a:p>
            <a:pPr algn="ctr">
              <a:lnSpc>
                <a:spcPts val="1080"/>
              </a:lnSpc>
            </a:pPr>
            <a:r>
              <a:rPr lang="en-IN" sz="900" dirty="0"/>
              <a:t>status</a:t>
            </a:r>
            <a:r>
              <a:rPr lang="en-IN" dirty="0"/>
              <a:t> </a:t>
            </a:r>
          </a:p>
        </p:txBody>
      </p:sp>
      <p:cxnSp>
        <p:nvCxnSpPr>
          <p:cNvPr id="162" name="Straight Arrow Connector 161">
            <a:extLst>
              <a:ext uri="{FF2B5EF4-FFF2-40B4-BE49-F238E27FC236}">
                <a16:creationId xmlns:a16="http://schemas.microsoft.com/office/drawing/2014/main" id="{F153A021-1EC8-B0E6-59C6-AAEF094EA5F6}"/>
              </a:ext>
            </a:extLst>
          </p:cNvPr>
          <p:cNvCxnSpPr>
            <a:cxnSpLocks/>
            <a:stCxn id="14" idx="3"/>
            <a:endCxn id="160" idx="0"/>
          </p:cNvCxnSpPr>
          <p:nvPr/>
        </p:nvCxnSpPr>
        <p:spPr>
          <a:xfrm>
            <a:off x="6905628" y="4838576"/>
            <a:ext cx="307775" cy="370369"/>
          </a:xfrm>
          <a:prstGeom prst="bentConnector2">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166" name="Straight Arrow Connector 161">
            <a:extLst>
              <a:ext uri="{FF2B5EF4-FFF2-40B4-BE49-F238E27FC236}">
                <a16:creationId xmlns:a16="http://schemas.microsoft.com/office/drawing/2014/main" id="{A8086280-F8AD-4603-4696-CD87C716E713}"/>
              </a:ext>
            </a:extLst>
          </p:cNvPr>
          <p:cNvCxnSpPr>
            <a:cxnSpLocks/>
            <a:stCxn id="160" idx="3"/>
            <a:endCxn id="15" idx="2"/>
          </p:cNvCxnSpPr>
          <p:nvPr/>
        </p:nvCxnSpPr>
        <p:spPr>
          <a:xfrm flipV="1">
            <a:off x="7825384" y="5324992"/>
            <a:ext cx="850109" cy="126394"/>
          </a:xfrm>
          <a:prstGeom prst="bentConnector2">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169" name="Straight Arrow Connector 161">
            <a:extLst>
              <a:ext uri="{FF2B5EF4-FFF2-40B4-BE49-F238E27FC236}">
                <a16:creationId xmlns:a16="http://schemas.microsoft.com/office/drawing/2014/main" id="{DEAAAE5F-0C6D-7888-97A9-CA31ACE5AE3E}"/>
              </a:ext>
            </a:extLst>
          </p:cNvPr>
          <p:cNvCxnSpPr>
            <a:cxnSpLocks/>
            <a:stCxn id="160" idx="1"/>
            <a:endCxn id="14" idx="2"/>
          </p:cNvCxnSpPr>
          <p:nvPr/>
        </p:nvCxnSpPr>
        <p:spPr>
          <a:xfrm rot="10800000">
            <a:off x="6100764" y="5184362"/>
            <a:ext cx="500658" cy="267025"/>
          </a:xfrm>
          <a:prstGeom prst="bentConnector2">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178" name="Straight Arrow Connector 161">
            <a:extLst>
              <a:ext uri="{FF2B5EF4-FFF2-40B4-BE49-F238E27FC236}">
                <a16:creationId xmlns:a16="http://schemas.microsoft.com/office/drawing/2014/main" id="{B774B398-722E-EBAC-79B6-8DC4A5816F66}"/>
              </a:ext>
            </a:extLst>
          </p:cNvPr>
          <p:cNvCxnSpPr>
            <a:cxnSpLocks/>
            <a:stCxn id="161" idx="3"/>
            <a:endCxn id="16" idx="0"/>
          </p:cNvCxnSpPr>
          <p:nvPr/>
        </p:nvCxnSpPr>
        <p:spPr>
          <a:xfrm>
            <a:off x="10899137" y="5109019"/>
            <a:ext cx="237374" cy="274200"/>
          </a:xfrm>
          <a:prstGeom prst="bentConnector2">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5620A557-FEE0-0621-DF5D-6487F5D9FF0E}"/>
              </a:ext>
            </a:extLst>
          </p:cNvPr>
          <p:cNvCxnSpPr>
            <a:cxnSpLocks/>
            <a:stCxn id="15" idx="3"/>
            <a:endCxn id="161" idx="1"/>
          </p:cNvCxnSpPr>
          <p:nvPr/>
        </p:nvCxnSpPr>
        <p:spPr>
          <a:xfrm>
            <a:off x="9435112" y="5108428"/>
            <a:ext cx="240063" cy="591"/>
          </a:xfrm>
          <a:prstGeom prst="straightConnector1">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191" name="Straight Arrow Connector 161">
            <a:extLst>
              <a:ext uri="{FF2B5EF4-FFF2-40B4-BE49-F238E27FC236}">
                <a16:creationId xmlns:a16="http://schemas.microsoft.com/office/drawing/2014/main" id="{A8A78034-4FB4-E4DE-3430-AA8F8115AED7}"/>
              </a:ext>
            </a:extLst>
          </p:cNvPr>
          <p:cNvCxnSpPr>
            <a:cxnSpLocks/>
            <a:stCxn id="161" idx="0"/>
            <a:endCxn id="15" idx="0"/>
          </p:cNvCxnSpPr>
          <p:nvPr/>
        </p:nvCxnSpPr>
        <p:spPr>
          <a:xfrm rot="16200000" flipH="1" flipV="1">
            <a:off x="9468682" y="4073388"/>
            <a:ext cx="25285" cy="1611663"/>
          </a:xfrm>
          <a:prstGeom prst="bentConnector3">
            <a:avLst>
              <a:gd name="adj1" fmla="val -565058"/>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195" name="Rectangle 194">
            <a:extLst>
              <a:ext uri="{FF2B5EF4-FFF2-40B4-BE49-F238E27FC236}">
                <a16:creationId xmlns:a16="http://schemas.microsoft.com/office/drawing/2014/main" id="{009D0E25-A20E-78D2-E91B-FB9E9A72F911}"/>
              </a:ext>
            </a:extLst>
          </p:cNvPr>
          <p:cNvSpPr/>
          <p:nvPr/>
        </p:nvSpPr>
        <p:spPr>
          <a:xfrm>
            <a:off x="7724179" y="5430898"/>
            <a:ext cx="695325" cy="290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solidFill>
              </a:rPr>
              <a:t>Successful</a:t>
            </a:r>
          </a:p>
        </p:txBody>
      </p:sp>
      <p:sp>
        <p:nvSpPr>
          <p:cNvPr id="196" name="Rectangle 195">
            <a:extLst>
              <a:ext uri="{FF2B5EF4-FFF2-40B4-BE49-F238E27FC236}">
                <a16:creationId xmlns:a16="http://schemas.microsoft.com/office/drawing/2014/main" id="{A0B442BB-2AB3-1382-CB96-651266B7B82D}"/>
              </a:ext>
            </a:extLst>
          </p:cNvPr>
          <p:cNvSpPr/>
          <p:nvPr/>
        </p:nvSpPr>
        <p:spPr>
          <a:xfrm>
            <a:off x="10842581" y="4798085"/>
            <a:ext cx="695325" cy="290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solidFill>
              </a:rPr>
              <a:t>Successful</a:t>
            </a:r>
          </a:p>
        </p:txBody>
      </p:sp>
      <p:sp>
        <p:nvSpPr>
          <p:cNvPr id="197" name="Rectangle 196">
            <a:extLst>
              <a:ext uri="{FF2B5EF4-FFF2-40B4-BE49-F238E27FC236}">
                <a16:creationId xmlns:a16="http://schemas.microsoft.com/office/drawing/2014/main" id="{B6FF2218-6542-E7DE-F8B5-FCDC63D4FC54}"/>
              </a:ext>
            </a:extLst>
          </p:cNvPr>
          <p:cNvSpPr/>
          <p:nvPr/>
        </p:nvSpPr>
        <p:spPr>
          <a:xfrm>
            <a:off x="6126737" y="5476436"/>
            <a:ext cx="524316" cy="232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solidFill>
              </a:rPr>
              <a:t>Fail</a:t>
            </a:r>
          </a:p>
        </p:txBody>
      </p:sp>
      <p:sp>
        <p:nvSpPr>
          <p:cNvPr id="198" name="Rectangle 197">
            <a:extLst>
              <a:ext uri="{FF2B5EF4-FFF2-40B4-BE49-F238E27FC236}">
                <a16:creationId xmlns:a16="http://schemas.microsoft.com/office/drawing/2014/main" id="{C3DE403B-1410-E4A2-E774-1260CBC75EBB}"/>
              </a:ext>
            </a:extLst>
          </p:cNvPr>
          <p:cNvSpPr/>
          <p:nvPr/>
        </p:nvSpPr>
        <p:spPr>
          <a:xfrm>
            <a:off x="9770859" y="4678759"/>
            <a:ext cx="695325" cy="290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solidFill>
              </a:rPr>
              <a:t>Fail</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426337"/>
            <a:ext cx="10444486" cy="489301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900" dirty="0">
                <a:solidFill>
                  <a:schemeClr val="accent3">
                    <a:lumMod val="25000"/>
                  </a:schemeClr>
                </a:solidFill>
                <a:latin typeface="Abadi" panose="020B0604020104020204" pitchFamily="34" charset="0"/>
              </a:rPr>
              <a:t>Exploratory data analysis is done using SQL and Matplotlib. From </a:t>
            </a:r>
            <a:r>
              <a:rPr lang="en-US" sz="900" dirty="0" err="1">
                <a:solidFill>
                  <a:schemeClr val="accent3">
                    <a:lumMod val="25000"/>
                  </a:schemeClr>
                </a:solidFill>
                <a:latin typeface="Abadi" panose="020B0604020104020204" pitchFamily="34" charset="0"/>
              </a:rPr>
              <a:t>FlightNumber</a:t>
            </a:r>
            <a:r>
              <a:rPr lang="en-US" sz="900" dirty="0">
                <a:solidFill>
                  <a:schemeClr val="accent3">
                    <a:lumMod val="25000"/>
                  </a:schemeClr>
                </a:solidFill>
                <a:latin typeface="Abadi" panose="020B0604020104020204" pitchFamily="34" charset="0"/>
              </a:rPr>
              <a:t> vs. </a:t>
            </a:r>
            <a:r>
              <a:rPr lang="en-US" sz="900" dirty="0" err="1">
                <a:solidFill>
                  <a:schemeClr val="accent3">
                    <a:lumMod val="25000"/>
                  </a:schemeClr>
                </a:solidFill>
                <a:latin typeface="Abadi" panose="020B0604020104020204" pitchFamily="34" charset="0"/>
              </a:rPr>
              <a:t>PayloadMass</a:t>
            </a:r>
            <a:r>
              <a:rPr lang="en-US" sz="900" dirty="0">
                <a:solidFill>
                  <a:schemeClr val="accent3">
                    <a:lumMod val="25000"/>
                  </a:schemeClr>
                </a:solidFill>
                <a:latin typeface="Abadi" panose="020B0604020104020204" pitchFamily="34" charset="0"/>
              </a:rPr>
              <a:t> scatter plot we see that different launch sites have different success rates. CCAFS LC-40, has a success rate of 60 %, while KSC LC-39A and VAFB SLC 4E has a success rate of 77%. From </a:t>
            </a:r>
            <a:r>
              <a:rPr lang="en-US" sz="900" dirty="0" err="1">
                <a:solidFill>
                  <a:schemeClr val="accent3">
                    <a:lumMod val="25000"/>
                  </a:schemeClr>
                </a:solidFill>
                <a:latin typeface="Abadi" panose="020B0604020104020204" pitchFamily="34" charset="0"/>
              </a:rPr>
              <a:t>FlightNumber</a:t>
            </a:r>
            <a:r>
              <a:rPr lang="en-US" sz="900" dirty="0">
                <a:solidFill>
                  <a:schemeClr val="accent3">
                    <a:lumMod val="25000"/>
                  </a:schemeClr>
                </a:solidFill>
                <a:latin typeface="Abadi" panose="020B0604020104020204" pitchFamily="34" charset="0"/>
              </a:rPr>
              <a:t> vs </a:t>
            </a:r>
            <a:r>
              <a:rPr lang="en-US" sz="900" dirty="0" err="1">
                <a:solidFill>
                  <a:schemeClr val="accent3">
                    <a:lumMod val="25000"/>
                  </a:schemeClr>
                </a:solidFill>
                <a:latin typeface="Abadi" panose="020B0604020104020204" pitchFamily="34" charset="0"/>
              </a:rPr>
              <a:t>LaunchSite</a:t>
            </a:r>
            <a:r>
              <a:rPr lang="en-US" sz="900" dirty="0">
                <a:solidFill>
                  <a:schemeClr val="accent3">
                    <a:lumMod val="25000"/>
                  </a:schemeClr>
                </a:solidFill>
                <a:latin typeface="Abadi" panose="020B0604020104020204" pitchFamily="34" charset="0"/>
              </a:rPr>
              <a:t> scatter plot we found that highly successful launch sites have higher flight number. From Payload vs Launch Site scatter plot we observe Payload Vs. Launch Site scatter point chart you will find for the VAFB-SLC launch site there are no rockets launched for </a:t>
            </a:r>
            <a:r>
              <a:rPr lang="en-US" sz="900" dirty="0" err="1">
                <a:solidFill>
                  <a:schemeClr val="accent3">
                    <a:lumMod val="25000"/>
                  </a:schemeClr>
                </a:solidFill>
                <a:latin typeface="Abadi" panose="020B0604020104020204" pitchFamily="34" charset="0"/>
              </a:rPr>
              <a:t>heavypayload</a:t>
            </a:r>
            <a:r>
              <a:rPr lang="en-US" sz="900" dirty="0">
                <a:solidFill>
                  <a:schemeClr val="accent3">
                    <a:lumMod val="25000"/>
                  </a:schemeClr>
                </a:solidFill>
                <a:latin typeface="Abadi" panose="020B0604020104020204" pitchFamily="34" charset="0"/>
              </a:rPr>
              <a:t> mass(greater than 10000). From Orbit vs Success rate bar chart we can see that launching in orbit ES-L1, GEO, HEO, SSO have the highest rate of success. From </a:t>
            </a:r>
            <a:r>
              <a:rPr lang="en-US" sz="900" dirty="0" err="1">
                <a:solidFill>
                  <a:schemeClr val="accent3">
                    <a:lumMod val="25000"/>
                  </a:schemeClr>
                </a:solidFill>
                <a:latin typeface="Abadi" panose="020B0604020104020204" pitchFamily="34" charset="0"/>
              </a:rPr>
              <a:t>FlightNumber</a:t>
            </a:r>
            <a:r>
              <a:rPr lang="en-US" sz="900" dirty="0">
                <a:solidFill>
                  <a:schemeClr val="accent3">
                    <a:lumMod val="25000"/>
                  </a:schemeClr>
                </a:solidFill>
                <a:latin typeface="Abadi" panose="020B0604020104020204" pitchFamily="34" charset="0"/>
              </a:rPr>
              <a:t> vs Orbit scatter plot we see that in the LEO orbit the Success appears related to the number of flights; on the other hand, there seems to be no relationship between flight number when in GTO orbit. From Payload vs Orbit scatter plot we see that With heavy payloads the successful landing or positive landing rate are more for </a:t>
            </a:r>
            <a:r>
              <a:rPr lang="en-US" sz="900" dirty="0" err="1">
                <a:solidFill>
                  <a:schemeClr val="accent3">
                    <a:lumMod val="25000"/>
                  </a:schemeClr>
                </a:solidFill>
                <a:latin typeface="Abadi" panose="020B0604020104020204" pitchFamily="34" charset="0"/>
              </a:rPr>
              <a:t>Polar,LEO</a:t>
            </a:r>
            <a:r>
              <a:rPr lang="en-US" sz="900" dirty="0">
                <a:solidFill>
                  <a:schemeClr val="accent3">
                    <a:lumMod val="25000"/>
                  </a:schemeClr>
                </a:solidFill>
                <a:latin typeface="Abadi" panose="020B0604020104020204" pitchFamily="34" charset="0"/>
              </a:rPr>
              <a:t> and ISS. However for GTO we cannot distinguish this well as both positive landing rate and negative landing(unsuccessful mission) are both there here. From year vs success rate line chart we can observe that the </a:t>
            </a:r>
            <a:r>
              <a:rPr lang="en-US" sz="900" dirty="0" err="1">
                <a:solidFill>
                  <a:schemeClr val="accent3">
                    <a:lumMod val="25000"/>
                  </a:schemeClr>
                </a:solidFill>
                <a:latin typeface="Abadi" panose="020B0604020104020204" pitchFamily="34" charset="0"/>
              </a:rPr>
              <a:t>sucess</a:t>
            </a:r>
            <a:r>
              <a:rPr lang="en-US" sz="900" dirty="0">
                <a:solidFill>
                  <a:schemeClr val="accent3">
                    <a:lumMod val="25000"/>
                  </a:schemeClr>
                </a:solidFill>
                <a:latin typeface="Abadi" panose="020B0604020104020204" pitchFamily="34" charset="0"/>
              </a:rPr>
              <a:t> rate since 2013 kept increasing till 2020.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900" dirty="0">
                <a:solidFill>
                  <a:schemeClr val="accent3">
                    <a:lumMod val="25000"/>
                  </a:schemeClr>
                </a:solidFill>
                <a:latin typeface="Abadi" panose="020B0604020104020204" pitchFamily="34" charset="0"/>
              </a:rPr>
              <a:t>In Predictive analysis maximum accuracy is 83.3%</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9" name="Picture 8">
            <a:extLst>
              <a:ext uri="{FF2B5EF4-FFF2-40B4-BE49-F238E27FC236}">
                <a16:creationId xmlns:a16="http://schemas.microsoft.com/office/drawing/2014/main" id="{47B08636-EE10-37C5-EF7E-4532075BB971}"/>
              </a:ext>
            </a:extLst>
          </p:cNvPr>
          <p:cNvPicPr>
            <a:picLocks noChangeAspect="1"/>
          </p:cNvPicPr>
          <p:nvPr/>
        </p:nvPicPr>
        <p:blipFill>
          <a:blip r:embed="rId4"/>
          <a:stretch>
            <a:fillRect/>
          </a:stretch>
        </p:blipFill>
        <p:spPr>
          <a:xfrm>
            <a:off x="977504" y="2474597"/>
            <a:ext cx="9900046" cy="3212338"/>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481667"/>
            <a:ext cx="10158627" cy="4945544"/>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can see that launch site CCAFS SLC 40 has maximum flight number.</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0FE98CA8-0741-337C-C949-095D88580569}"/>
              </a:ext>
            </a:extLst>
          </p:cNvPr>
          <p:cNvPicPr>
            <a:picLocks noChangeAspect="1"/>
          </p:cNvPicPr>
          <p:nvPr/>
        </p:nvPicPr>
        <p:blipFill>
          <a:blip r:embed="rId3"/>
          <a:stretch>
            <a:fillRect/>
          </a:stretch>
        </p:blipFill>
        <p:spPr>
          <a:xfrm>
            <a:off x="956734" y="1922307"/>
            <a:ext cx="10328877" cy="226022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3205"/>
            <a:ext cx="10515600" cy="4502367"/>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000" b="0" i="0" dirty="0">
                <a:effectLst/>
                <a:latin typeface="Abadi" panose="020B0604020104020204" pitchFamily="34" charset="0"/>
              </a:rPr>
              <a:t>We can observe Payload Vs. Launch Site scatter point chart you will find for the VAFB-SLC </a:t>
            </a:r>
            <a:r>
              <a:rPr lang="en-US" sz="2000" b="0" i="0" dirty="0" err="1">
                <a:effectLst/>
                <a:latin typeface="Abadi" panose="020B0604020104020204" pitchFamily="34" charset="0"/>
              </a:rPr>
              <a:t>launchsite</a:t>
            </a:r>
            <a:r>
              <a:rPr lang="en-US" sz="2000" b="0" i="0" dirty="0">
                <a:effectLst/>
                <a:latin typeface="Abadi" panose="020B0604020104020204" pitchFamily="34" charset="0"/>
              </a:rPr>
              <a:t> there are no rockets launched for heavy payload mass(greater than 10000).</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1B884A9C-361A-EEA9-AF03-B916C912043C}"/>
              </a:ext>
            </a:extLst>
          </p:cNvPr>
          <p:cNvPicPr>
            <a:picLocks noChangeAspect="1"/>
          </p:cNvPicPr>
          <p:nvPr/>
        </p:nvPicPr>
        <p:blipFill>
          <a:blip r:embed="rId3"/>
          <a:stretch>
            <a:fillRect/>
          </a:stretch>
        </p:blipFill>
        <p:spPr>
          <a:xfrm>
            <a:off x="770011" y="2151671"/>
            <a:ext cx="10651978" cy="2368391"/>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66333"/>
            <a:ext cx="10600722" cy="432736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a:t>
            </a:r>
            <a:r>
              <a:rPr lang="en-US" sz="2000" b="0" i="0" dirty="0">
                <a:effectLst/>
                <a:latin typeface="Abadi" panose="020B0604020104020204" pitchFamily="34" charset="0"/>
              </a:rPr>
              <a:t>Analyze the plotted bar chart try to find which orbits have high success rate.</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C21EDACA-F224-3EBE-A520-DDC6FA114B8F}"/>
              </a:ext>
            </a:extLst>
          </p:cNvPr>
          <p:cNvPicPr>
            <a:picLocks noChangeAspect="1"/>
          </p:cNvPicPr>
          <p:nvPr/>
        </p:nvPicPr>
        <p:blipFill>
          <a:blip r:embed="rId3"/>
          <a:stretch>
            <a:fillRect/>
          </a:stretch>
        </p:blipFill>
        <p:spPr>
          <a:xfrm>
            <a:off x="1013354" y="1958398"/>
            <a:ext cx="10145713" cy="2977669"/>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4000"/>
            <a:ext cx="10617656" cy="4357344"/>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a:t>
            </a:r>
            <a:r>
              <a:rPr lang="en-US" sz="2200" dirty="0">
                <a:solidFill>
                  <a:schemeClr val="accent3">
                    <a:lumMod val="25000"/>
                  </a:schemeClr>
                </a:solidFill>
                <a:latin typeface="Abadi" panose="020B0604020104020204" pitchFamily="34" charset="0"/>
              </a:rPr>
              <a:t>cater point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We can</a:t>
            </a:r>
            <a:r>
              <a:rPr lang="en-US" sz="2200" dirty="0">
                <a:solidFill>
                  <a:schemeClr val="accent3">
                    <a:lumMod val="25000"/>
                  </a:schemeClr>
                </a:solidFill>
                <a:latin typeface="Abadi" panose="020B0604020104020204" pitchFamily="34" charset="0"/>
              </a:rPr>
              <a:t> </a:t>
            </a:r>
            <a:r>
              <a:rPr lang="en-US" sz="2000" b="0" i="0" dirty="0">
                <a:effectLst/>
                <a:latin typeface="Abadi" panose="020B0604020104020204" pitchFamily="34" charset="0"/>
              </a:rPr>
              <a:t>see that in the LEO orbit the Success appears related to the number of flights; on the other hand, there seems to be no relationship between flight number when in GTO orbit.</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E6F53DAC-A0F8-BAB4-915D-ACF589ABA799}"/>
              </a:ext>
            </a:extLst>
          </p:cNvPr>
          <p:cNvPicPr>
            <a:picLocks noChangeAspect="1"/>
          </p:cNvPicPr>
          <p:nvPr/>
        </p:nvPicPr>
        <p:blipFill>
          <a:blip r:embed="rId3"/>
          <a:stretch>
            <a:fillRect/>
          </a:stretch>
        </p:blipFill>
        <p:spPr>
          <a:xfrm>
            <a:off x="804332" y="2233416"/>
            <a:ext cx="10583335" cy="239116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15533"/>
            <a:ext cx="10609189" cy="4353455"/>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a:t>
            </a:r>
            <a:r>
              <a:rPr lang="en-US" sz="2200" dirty="0">
                <a:solidFill>
                  <a:schemeClr val="accent3">
                    <a:lumMod val="25000"/>
                  </a:schemeClr>
                </a:solidFill>
                <a:latin typeface="Abadi" panose="020B0604020104020204" pitchFamily="34" charset="0"/>
              </a:rPr>
              <a:t>cater point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gn="l"/>
            <a:endParaRPr lang="en-US" sz="1600" b="0" i="0" dirty="0">
              <a:effectLst/>
              <a:latin typeface="-apple-system"/>
            </a:endParaRPr>
          </a:p>
          <a:p>
            <a:pPr algn="l"/>
            <a:r>
              <a:rPr lang="en-US" sz="2000" b="0" i="0" dirty="0">
                <a:effectLst/>
                <a:latin typeface="Abadi" panose="020B0604020104020204" pitchFamily="34" charset="0"/>
              </a:rPr>
              <a:t>With heavy payloads the successful landing or positive landing rate are more for Polar, LEO and ISS. However for GTO we cannot distinguish this well as both positive landing rate and negative landing(unsuccessful mission) are both there here.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4ADD31B6-C9D1-8091-03CE-FDA1B556F66C}"/>
              </a:ext>
            </a:extLst>
          </p:cNvPr>
          <p:cNvPicPr>
            <a:picLocks noChangeAspect="1"/>
          </p:cNvPicPr>
          <p:nvPr/>
        </p:nvPicPr>
        <p:blipFill>
          <a:blip r:embed="rId3"/>
          <a:stretch>
            <a:fillRect/>
          </a:stretch>
        </p:blipFill>
        <p:spPr>
          <a:xfrm>
            <a:off x="1066800" y="2237827"/>
            <a:ext cx="10312399" cy="238234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00200"/>
            <a:ext cx="10592256" cy="428114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000" b="0" i="0" dirty="0">
                <a:effectLst/>
                <a:latin typeface="Abadi" panose="020B0604020104020204" pitchFamily="34" charset="0"/>
              </a:rPr>
              <a:t>We can observe that the success rate since 2013 kept increasing till 2020.</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7" name="Picture 6">
            <a:extLst>
              <a:ext uri="{FF2B5EF4-FFF2-40B4-BE49-F238E27FC236}">
                <a16:creationId xmlns:a16="http://schemas.microsoft.com/office/drawing/2014/main" id="{14C71E12-C80F-F4D5-0819-1582E12A8EBE}"/>
              </a:ext>
            </a:extLst>
          </p:cNvPr>
          <p:cNvPicPr>
            <a:picLocks noChangeAspect="1"/>
          </p:cNvPicPr>
          <p:nvPr/>
        </p:nvPicPr>
        <p:blipFill>
          <a:blip r:embed="rId3"/>
          <a:stretch>
            <a:fillRect/>
          </a:stretch>
        </p:blipFill>
        <p:spPr>
          <a:xfrm>
            <a:off x="829733" y="2000248"/>
            <a:ext cx="10532534" cy="313372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By this Select statement we are able to find unique launch site name from SPACEXTBL table.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33C7ECE7-189E-2DBC-4680-F5A90516166A}"/>
              </a:ext>
            </a:extLst>
          </p:cNvPr>
          <p:cNvPicPr>
            <a:picLocks noChangeAspect="1"/>
          </p:cNvPicPr>
          <p:nvPr/>
        </p:nvPicPr>
        <p:blipFill>
          <a:blip r:embed="rId3"/>
          <a:stretch>
            <a:fillRect/>
          </a:stretch>
        </p:blipFill>
        <p:spPr>
          <a:xfrm>
            <a:off x="770011" y="2288264"/>
            <a:ext cx="10651979" cy="284561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 this select statement we use like operator to identifies records where launch site starts with ‘CCA’ in SPACEXTBL table.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B838FE4A-1EF5-A501-E9EC-CEE955152B9B}"/>
              </a:ext>
            </a:extLst>
          </p:cNvPr>
          <p:cNvPicPr>
            <a:picLocks noChangeAspect="1"/>
          </p:cNvPicPr>
          <p:nvPr/>
        </p:nvPicPr>
        <p:blipFill>
          <a:blip r:embed="rId3"/>
          <a:stretch>
            <a:fillRect/>
          </a:stretch>
        </p:blipFill>
        <p:spPr>
          <a:xfrm>
            <a:off x="894736" y="2296361"/>
            <a:ext cx="10515600" cy="314087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 this select statement we have used simple where clause and aggregate function SUM() to find relevant records from table SPACEXTBL table.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F0ABE6F7-5C9E-520D-0CDD-43BCD6AC1FED}"/>
              </a:ext>
            </a:extLst>
          </p:cNvPr>
          <p:cNvPicPr>
            <a:picLocks noChangeAspect="1"/>
          </p:cNvPicPr>
          <p:nvPr/>
        </p:nvPicPr>
        <p:blipFill>
          <a:blip r:embed="rId3"/>
          <a:stretch>
            <a:fillRect/>
          </a:stretch>
        </p:blipFill>
        <p:spPr>
          <a:xfrm>
            <a:off x="770010" y="2291306"/>
            <a:ext cx="10515601" cy="227538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 this select statement we have used simple where clause and aggregate function AVG() to find relevant records from table SPACEXTBL table.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CB5860AA-0E94-2026-2135-E5652771EC14}"/>
              </a:ext>
            </a:extLst>
          </p:cNvPr>
          <p:cNvPicPr>
            <a:picLocks noChangeAspect="1"/>
          </p:cNvPicPr>
          <p:nvPr/>
        </p:nvPicPr>
        <p:blipFill>
          <a:blip r:embed="rId3"/>
          <a:stretch>
            <a:fillRect/>
          </a:stretch>
        </p:blipFill>
        <p:spPr>
          <a:xfrm>
            <a:off x="770011" y="2460837"/>
            <a:ext cx="10651980" cy="193632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In this select statement we have used simple where clause and aggregate function AVG() to find relevant records from table SPACEXTBL table.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D064BAAF-2909-56A3-CC0A-47E9FDD169A2}"/>
              </a:ext>
            </a:extLst>
          </p:cNvPr>
          <p:cNvPicPr>
            <a:picLocks noChangeAspect="1"/>
          </p:cNvPicPr>
          <p:nvPr/>
        </p:nvPicPr>
        <p:blipFill>
          <a:blip r:embed="rId3"/>
          <a:stretch>
            <a:fillRect/>
          </a:stretch>
        </p:blipFill>
        <p:spPr>
          <a:xfrm>
            <a:off x="770011" y="2447794"/>
            <a:ext cx="10651980" cy="196241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9745589" cy="4493725"/>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 this select statement we have used simple where clause ; less than (&lt;), greater than (&gt;), and operator to find relevant records from table SPACEXTBL table.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D2CCD4F1-B92A-8EE8-BD27-C88011BC9222}"/>
              </a:ext>
            </a:extLst>
          </p:cNvPr>
          <p:cNvPicPr>
            <a:picLocks noChangeAspect="1"/>
          </p:cNvPicPr>
          <p:nvPr/>
        </p:nvPicPr>
        <p:blipFill>
          <a:blip r:embed="rId3"/>
          <a:stretch>
            <a:fillRect/>
          </a:stretch>
        </p:blipFill>
        <p:spPr>
          <a:xfrm>
            <a:off x="770010" y="2576342"/>
            <a:ext cx="10651980" cy="245509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790700"/>
            <a:ext cx="10326708" cy="4234874"/>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1400" b="1" dirty="0">
                <a:solidFill>
                  <a:schemeClr val="accent3">
                    <a:lumMod val="25000"/>
                  </a:schemeClr>
                </a:solidFill>
                <a:latin typeface="+mn-lt"/>
              </a:rPr>
              <a:t>Summary of project –</a:t>
            </a:r>
          </a:p>
          <a:p>
            <a:pPr marL="0" indent="0">
              <a:lnSpc>
                <a:spcPct val="100000"/>
              </a:lnSpc>
              <a:buNone/>
            </a:pPr>
            <a:r>
              <a:rPr lang="en-US" sz="1400" dirty="0">
                <a:solidFill>
                  <a:schemeClr val="accent3">
                    <a:lumMod val="25000"/>
                  </a:schemeClr>
                </a:solidFill>
                <a:latin typeface="+mn-lt"/>
              </a:rPr>
              <a:t>       Now a days we are in commercial space age era. In the market so many companies  are there who are trying to make space object</a:t>
            </a:r>
          </a:p>
          <a:p>
            <a:pPr marL="0" indent="0">
              <a:lnSpc>
                <a:spcPct val="100000"/>
              </a:lnSpc>
              <a:buNone/>
            </a:pPr>
            <a:r>
              <a:rPr lang="en-US" sz="1400" dirty="0">
                <a:solidFill>
                  <a:schemeClr val="accent3">
                    <a:lumMod val="25000"/>
                  </a:schemeClr>
                </a:solidFill>
                <a:latin typeface="+mn-lt"/>
              </a:rPr>
              <a:t>      affordable. SpaceX is the most successful  among them. In this project we are going to find out success factor of  launch of space object in</a:t>
            </a:r>
          </a:p>
          <a:p>
            <a:pPr marL="0" indent="0">
              <a:lnSpc>
                <a:spcPct val="100000"/>
              </a:lnSpc>
              <a:buNone/>
            </a:pPr>
            <a:r>
              <a:rPr lang="en-US" sz="1400" dirty="0">
                <a:solidFill>
                  <a:schemeClr val="accent3">
                    <a:lumMod val="25000"/>
                  </a:schemeClr>
                </a:solidFill>
                <a:latin typeface="+mn-lt"/>
              </a:rPr>
              <a:t>      the cheapest affordable price.</a:t>
            </a:r>
          </a:p>
          <a:p>
            <a:pPr>
              <a:lnSpc>
                <a:spcPct val="100000"/>
              </a:lnSpc>
            </a:pPr>
            <a:r>
              <a:rPr lang="en-US" sz="1400" b="1" dirty="0">
                <a:solidFill>
                  <a:schemeClr val="accent3">
                    <a:lumMod val="25000"/>
                  </a:schemeClr>
                </a:solidFill>
                <a:latin typeface="+mn-lt"/>
              </a:rPr>
              <a:t>Summary of methodologies – </a:t>
            </a:r>
          </a:p>
          <a:p>
            <a:pPr marL="0" indent="0">
              <a:lnSpc>
                <a:spcPct val="100000"/>
              </a:lnSpc>
              <a:buNone/>
            </a:pPr>
            <a:r>
              <a:rPr lang="en-US" sz="1400" b="1" dirty="0">
                <a:solidFill>
                  <a:schemeClr val="accent3">
                    <a:lumMod val="25000"/>
                  </a:schemeClr>
                </a:solidFill>
                <a:latin typeface="+mn-lt"/>
              </a:rPr>
              <a:t>      </a:t>
            </a:r>
            <a:r>
              <a:rPr lang="en-US" sz="1400" dirty="0">
                <a:solidFill>
                  <a:schemeClr val="accent3">
                    <a:lumMod val="25000"/>
                  </a:schemeClr>
                </a:solidFill>
                <a:latin typeface="+mn-lt"/>
              </a:rPr>
              <a:t>To get the insights we have used SpaceX API and Web Scrapping Technique for Data Collection. We have used Data Wrangling</a:t>
            </a:r>
          </a:p>
          <a:p>
            <a:pPr marL="0" indent="0">
              <a:lnSpc>
                <a:spcPct val="100000"/>
              </a:lnSpc>
              <a:buNone/>
            </a:pPr>
            <a:r>
              <a:rPr lang="en-US" sz="1400" dirty="0">
                <a:solidFill>
                  <a:schemeClr val="accent3">
                    <a:lumMod val="25000"/>
                  </a:schemeClr>
                </a:solidFill>
                <a:latin typeface="+mn-lt"/>
              </a:rPr>
              <a:t>      methodology to prepare data for analysis. We have done exploratory data analysis using SQL and matplotlib. After that we have used</a:t>
            </a:r>
          </a:p>
          <a:p>
            <a:pPr marL="0" indent="0">
              <a:lnSpc>
                <a:spcPct val="100000"/>
              </a:lnSpc>
              <a:buNone/>
            </a:pPr>
            <a:r>
              <a:rPr lang="en-US" sz="1400" dirty="0">
                <a:solidFill>
                  <a:schemeClr val="accent3">
                    <a:lumMod val="25000"/>
                  </a:schemeClr>
                </a:solidFill>
                <a:latin typeface="+mn-lt"/>
              </a:rPr>
              <a:t>      folium methodology and dash to create interactive Dashboard. We have used Logistics Regression, SVC, Decision Tree Classifier, KNN for </a:t>
            </a:r>
          </a:p>
          <a:p>
            <a:pPr marL="0" indent="0">
              <a:lnSpc>
                <a:spcPct val="100000"/>
              </a:lnSpc>
              <a:buNone/>
            </a:pPr>
            <a:r>
              <a:rPr lang="en-US" sz="1400" dirty="0">
                <a:solidFill>
                  <a:schemeClr val="accent3">
                    <a:lumMod val="25000"/>
                  </a:schemeClr>
                </a:solidFill>
                <a:latin typeface="+mn-lt"/>
              </a:rPr>
              <a:t>      machine learning prediction.</a:t>
            </a:r>
          </a:p>
          <a:p>
            <a:pPr>
              <a:lnSpc>
                <a:spcPct val="100000"/>
              </a:lnSpc>
            </a:pPr>
            <a:r>
              <a:rPr lang="en-US" sz="1400" b="1" dirty="0">
                <a:solidFill>
                  <a:schemeClr val="accent3">
                    <a:lumMod val="25000"/>
                  </a:schemeClr>
                </a:solidFill>
                <a:latin typeface="+mn-lt"/>
              </a:rPr>
              <a:t>Summary of all results – </a:t>
            </a:r>
          </a:p>
          <a:p>
            <a:pPr marL="0" indent="0">
              <a:lnSpc>
                <a:spcPct val="100000"/>
              </a:lnSpc>
              <a:buNone/>
            </a:pPr>
            <a:r>
              <a:rPr lang="en-US" sz="1400" b="1" dirty="0">
                <a:solidFill>
                  <a:schemeClr val="accent3">
                    <a:lumMod val="25000"/>
                  </a:schemeClr>
                </a:solidFill>
                <a:latin typeface="+mn-lt"/>
              </a:rPr>
              <a:t>       </a:t>
            </a:r>
            <a:r>
              <a:rPr lang="en-US" sz="1400" dirty="0">
                <a:solidFill>
                  <a:schemeClr val="accent3">
                    <a:lumMod val="25000"/>
                  </a:schemeClr>
                </a:solidFill>
                <a:latin typeface="+mn-lt"/>
              </a:rPr>
              <a:t>From the analysis we have found that affordable launching of space object of SpaceX is mainly dependent on few parameters. Those are</a:t>
            </a:r>
          </a:p>
          <a:p>
            <a:pPr marL="0" indent="0">
              <a:lnSpc>
                <a:spcPct val="100000"/>
              </a:lnSpc>
              <a:buNone/>
            </a:pPr>
            <a:r>
              <a:rPr lang="en-US" sz="1400" dirty="0">
                <a:solidFill>
                  <a:schemeClr val="accent3">
                    <a:lumMod val="25000"/>
                  </a:schemeClr>
                </a:solidFill>
                <a:latin typeface="+mn-lt"/>
              </a:rPr>
              <a:t>      launching site location, payload and booster version category.</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 this select statement we have used count() and aliasing technique to find relevant records from table SPACEXTBL table.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ED5E3680-C0A9-B67F-D6EF-228725AA2634}"/>
              </a:ext>
            </a:extLst>
          </p:cNvPr>
          <p:cNvPicPr>
            <a:picLocks noChangeAspect="1"/>
          </p:cNvPicPr>
          <p:nvPr/>
        </p:nvPicPr>
        <p:blipFill>
          <a:blip r:embed="rId3"/>
          <a:stretch>
            <a:fillRect/>
          </a:stretch>
        </p:blipFill>
        <p:spPr>
          <a:xfrm>
            <a:off x="770010" y="2471117"/>
            <a:ext cx="10687962" cy="191576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9745589" cy="4735196"/>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19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Here we have used subquery and inside subquery aggregate function MAX() is used to find maximum payload which we have used in main query to find out the booster version carried out maximum payload from SPACEXTBL table.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E4BC0559-B6CA-9BE1-9808-96E1BBEA246E}"/>
              </a:ext>
            </a:extLst>
          </p:cNvPr>
          <p:cNvPicPr>
            <a:picLocks noChangeAspect="1"/>
          </p:cNvPicPr>
          <p:nvPr/>
        </p:nvPicPr>
        <p:blipFill>
          <a:blip r:embed="rId3"/>
          <a:stretch>
            <a:fillRect/>
          </a:stretch>
        </p:blipFill>
        <p:spPr>
          <a:xfrm>
            <a:off x="1051559" y="2284117"/>
            <a:ext cx="10368915" cy="330515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In this select statement we use like operator to identifies records where year is ‘2015’ and landing outcome is ‘Failure (drone ship)’ in SPACEXTBL table.</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4EF23507-9187-78B0-035E-65C6E2C6F5D8}"/>
              </a:ext>
            </a:extLst>
          </p:cNvPr>
          <p:cNvPicPr>
            <a:picLocks noChangeAspect="1"/>
          </p:cNvPicPr>
          <p:nvPr/>
        </p:nvPicPr>
        <p:blipFill>
          <a:blip r:embed="rId3"/>
          <a:stretch>
            <a:fillRect/>
          </a:stretch>
        </p:blipFill>
        <p:spPr>
          <a:xfrm>
            <a:off x="770010" y="2697826"/>
            <a:ext cx="10515601" cy="221672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In this select statement we have used count() function; between, and operator in where clause; group by and order by desc to identifies relevant records from SPACEXTBL table.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A15D257A-9147-6FF8-E9B6-71BE982ABB5D}"/>
              </a:ext>
            </a:extLst>
          </p:cNvPr>
          <p:cNvPicPr>
            <a:picLocks noChangeAspect="1"/>
          </p:cNvPicPr>
          <p:nvPr/>
        </p:nvPicPr>
        <p:blipFill>
          <a:blip r:embed="rId3"/>
          <a:stretch>
            <a:fillRect/>
          </a:stretch>
        </p:blipFill>
        <p:spPr>
          <a:xfrm>
            <a:off x="770011" y="2941733"/>
            <a:ext cx="10651980" cy="260181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94460"/>
            <a:ext cx="9745589" cy="4782503"/>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All successful launching sites are nearer to Ecuador.</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in Folium Map</a:t>
            </a:r>
          </a:p>
        </p:txBody>
      </p:sp>
      <p:pic>
        <p:nvPicPr>
          <p:cNvPr id="6" name="Picture 5">
            <a:extLst>
              <a:ext uri="{FF2B5EF4-FFF2-40B4-BE49-F238E27FC236}">
                <a16:creationId xmlns:a16="http://schemas.microsoft.com/office/drawing/2014/main" id="{7BBAA6E8-F361-A391-914D-39D2CA3FD24D}"/>
              </a:ext>
            </a:extLst>
          </p:cNvPr>
          <p:cNvPicPr>
            <a:picLocks noChangeAspect="1"/>
          </p:cNvPicPr>
          <p:nvPr/>
        </p:nvPicPr>
        <p:blipFill>
          <a:blip r:embed="rId3"/>
          <a:stretch>
            <a:fillRect/>
          </a:stretch>
        </p:blipFill>
        <p:spPr>
          <a:xfrm>
            <a:off x="770011" y="1391603"/>
            <a:ext cx="10515600" cy="415194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968012"/>
            <a:ext cx="9745589" cy="4351338"/>
          </a:xfrm>
          <a:prstGeom prst="rect">
            <a:avLst/>
          </a:prstGeom>
        </p:spPr>
        <p:txBody>
          <a:bodyPr lIns="91440" tIns="45720" rIns="91440" bIns="45720" anchor="t">
            <a:normAutofit lnSpcReduction="10000"/>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can observe that site KSC LC 39A have highest number of green markers.</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With color-labeled launch outcomes on the map</a:t>
            </a:r>
          </a:p>
        </p:txBody>
      </p:sp>
      <p:pic>
        <p:nvPicPr>
          <p:cNvPr id="4" name="Picture 3">
            <a:extLst>
              <a:ext uri="{FF2B5EF4-FFF2-40B4-BE49-F238E27FC236}">
                <a16:creationId xmlns:a16="http://schemas.microsoft.com/office/drawing/2014/main" id="{75C80DCA-4AB5-A866-2101-E126E33F7E2E}"/>
              </a:ext>
            </a:extLst>
          </p:cNvPr>
          <p:cNvPicPr>
            <a:picLocks noChangeAspect="1"/>
          </p:cNvPicPr>
          <p:nvPr/>
        </p:nvPicPr>
        <p:blipFill>
          <a:blip r:embed="rId3"/>
          <a:stretch>
            <a:fillRect/>
          </a:stretch>
        </p:blipFill>
        <p:spPr>
          <a:xfrm>
            <a:off x="770010" y="1348740"/>
            <a:ext cx="10515601" cy="422910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2004525"/>
            <a:ext cx="8597827" cy="4314825"/>
          </a:xfrm>
          <a:prstGeom prst="rect">
            <a:avLst/>
          </a:prstGeom>
        </p:spPr>
        <p:txBody>
          <a:bodyPr lIns="91440" tIns="45720" rIns="91440" bIns="45720" anchor="t">
            <a:normAutofit fontScale="92500" lnSpcReduction="10000"/>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1300" dirty="0">
                <a:solidFill>
                  <a:schemeClr val="accent3">
                    <a:lumMod val="25000"/>
                  </a:schemeClr>
                </a:solidFill>
                <a:latin typeface="Abadi"/>
              </a:rPr>
              <a:t>In the 1</a:t>
            </a:r>
            <a:r>
              <a:rPr lang="en-US" sz="1300" baseline="30000" dirty="0">
                <a:solidFill>
                  <a:schemeClr val="accent3">
                    <a:lumMod val="25000"/>
                  </a:schemeClr>
                </a:solidFill>
                <a:latin typeface="Abadi"/>
              </a:rPr>
              <a:t>st</a:t>
            </a:r>
            <a:r>
              <a:rPr lang="en-US" sz="1300" dirty="0">
                <a:solidFill>
                  <a:schemeClr val="accent3">
                    <a:lumMod val="25000"/>
                  </a:schemeClr>
                </a:solidFill>
                <a:latin typeface="Abadi"/>
              </a:rPr>
              <a:t> figure nearest coastline distance from launch site CCAFS SLC 40 is 0.86 Km. In the 2</a:t>
            </a:r>
            <a:r>
              <a:rPr lang="en-US" sz="1300" baseline="30000" dirty="0">
                <a:solidFill>
                  <a:schemeClr val="accent3">
                    <a:lumMod val="25000"/>
                  </a:schemeClr>
                </a:solidFill>
                <a:latin typeface="Abadi"/>
              </a:rPr>
              <a:t>nd</a:t>
            </a:r>
            <a:r>
              <a:rPr lang="en-US" sz="1300" dirty="0">
                <a:solidFill>
                  <a:schemeClr val="accent3">
                    <a:lumMod val="25000"/>
                  </a:schemeClr>
                </a:solidFill>
                <a:latin typeface="Abadi"/>
              </a:rPr>
              <a:t> figure nearest highway distance from launch site CCAFS SLC 40 is 0.58 Km. In the 3</a:t>
            </a:r>
            <a:r>
              <a:rPr lang="en-US" sz="1300" baseline="30000" dirty="0">
                <a:solidFill>
                  <a:schemeClr val="accent3">
                    <a:lumMod val="25000"/>
                  </a:schemeClr>
                </a:solidFill>
                <a:latin typeface="Abadi"/>
              </a:rPr>
              <a:t>rd</a:t>
            </a:r>
            <a:r>
              <a:rPr lang="en-US" sz="1300" dirty="0">
                <a:solidFill>
                  <a:schemeClr val="accent3">
                    <a:lumMod val="25000"/>
                  </a:schemeClr>
                </a:solidFill>
                <a:latin typeface="Abadi"/>
              </a:rPr>
              <a:t> and 4</a:t>
            </a:r>
            <a:r>
              <a:rPr lang="en-US" sz="1300" baseline="30000" dirty="0">
                <a:solidFill>
                  <a:schemeClr val="accent3">
                    <a:lumMod val="25000"/>
                  </a:schemeClr>
                </a:solidFill>
                <a:latin typeface="Abadi"/>
              </a:rPr>
              <a:t>th</a:t>
            </a:r>
            <a:r>
              <a:rPr lang="en-US" sz="1300" dirty="0">
                <a:solidFill>
                  <a:schemeClr val="accent3">
                    <a:lumMod val="25000"/>
                  </a:schemeClr>
                </a:solidFill>
                <a:latin typeface="Abadi"/>
              </a:rPr>
              <a:t> figure nearest railway distance from launch site CCAFS SLC 40 is 1.28 Km. In the 5</a:t>
            </a:r>
            <a:r>
              <a:rPr lang="en-US" sz="1300" baseline="30000" dirty="0">
                <a:solidFill>
                  <a:schemeClr val="accent3">
                    <a:lumMod val="25000"/>
                  </a:schemeClr>
                </a:solidFill>
                <a:latin typeface="Abadi"/>
              </a:rPr>
              <a:t>th</a:t>
            </a:r>
            <a:r>
              <a:rPr lang="en-US" sz="1300" dirty="0">
                <a:solidFill>
                  <a:schemeClr val="accent3">
                    <a:lumMod val="25000"/>
                  </a:schemeClr>
                </a:solidFill>
                <a:latin typeface="Abadi"/>
              </a:rPr>
              <a:t> and 6</a:t>
            </a:r>
            <a:r>
              <a:rPr lang="en-US" sz="1300" baseline="30000" dirty="0">
                <a:solidFill>
                  <a:schemeClr val="accent3">
                    <a:lumMod val="25000"/>
                  </a:schemeClr>
                </a:solidFill>
                <a:latin typeface="Abadi"/>
              </a:rPr>
              <a:t>th</a:t>
            </a:r>
            <a:r>
              <a:rPr lang="en-US" sz="1300" dirty="0">
                <a:solidFill>
                  <a:schemeClr val="accent3">
                    <a:lumMod val="25000"/>
                  </a:schemeClr>
                </a:solidFill>
                <a:latin typeface="Abadi"/>
              </a:rPr>
              <a:t> figure nearest city distance from launch site CCAFS SLC 40 is 51.43 Km</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for </a:t>
            </a:r>
            <a:r>
              <a:rPr lang="en-US" sz="4000" dirty="0">
                <a:solidFill>
                  <a:srgbClr val="0B49CB"/>
                </a:solidFill>
                <a:latin typeface="Abadi"/>
              </a:rPr>
              <a:t>launch site ‘CCAFS SLC 40’ to its proximities such as railway, highway, coastline, with distance calculated and displayed</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38715EFF-7795-C895-8A18-86CFC2721CD9}"/>
              </a:ext>
            </a:extLst>
          </p:cNvPr>
          <p:cNvPicPr>
            <a:picLocks noChangeAspect="1"/>
          </p:cNvPicPr>
          <p:nvPr/>
        </p:nvPicPr>
        <p:blipFill>
          <a:blip r:embed="rId3"/>
          <a:stretch>
            <a:fillRect/>
          </a:stretch>
        </p:blipFill>
        <p:spPr>
          <a:xfrm>
            <a:off x="770011" y="1314450"/>
            <a:ext cx="7373864" cy="421957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 the above pie chart success rate for all sites is shown</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dirty="0">
                <a:solidFill>
                  <a:srgbClr val="0B49CB"/>
                </a:solidFill>
                <a:latin typeface="Abadi"/>
              </a:rPr>
              <a:t>Launch success count for all sites, in a pie chart</a:t>
            </a:r>
          </a:p>
          <a:p>
            <a:endParaRPr lang="en-US" dirty="0">
              <a:solidFill>
                <a:srgbClr val="0B49CB"/>
              </a:solidFill>
              <a:latin typeface="Abadi"/>
            </a:endParaRPr>
          </a:p>
        </p:txBody>
      </p:sp>
      <p:pic>
        <p:nvPicPr>
          <p:cNvPr id="4" name="Picture 3">
            <a:extLst>
              <a:ext uri="{FF2B5EF4-FFF2-40B4-BE49-F238E27FC236}">
                <a16:creationId xmlns:a16="http://schemas.microsoft.com/office/drawing/2014/main" id="{A0F931B1-5278-26D1-5893-D5F9FA1D21D0}"/>
              </a:ext>
            </a:extLst>
          </p:cNvPr>
          <p:cNvPicPr>
            <a:picLocks noChangeAspect="1"/>
          </p:cNvPicPr>
          <p:nvPr/>
        </p:nvPicPr>
        <p:blipFill>
          <a:blip r:embed="rId3"/>
          <a:stretch>
            <a:fillRect/>
          </a:stretch>
        </p:blipFill>
        <p:spPr>
          <a:xfrm>
            <a:off x="805992" y="1384300"/>
            <a:ext cx="10651980" cy="408940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62100"/>
            <a:ext cx="10399486" cy="45339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 –</a:t>
            </a:r>
          </a:p>
          <a:p>
            <a:pPr marL="0" indent="0">
              <a:spcBef>
                <a:spcPts val="1400"/>
              </a:spcBef>
              <a:buNone/>
            </a:pPr>
            <a:r>
              <a:rPr lang="en-US" sz="2200" dirty="0">
                <a:solidFill>
                  <a:schemeClr val="accent3">
                    <a:lumMod val="25000"/>
                  </a:schemeClr>
                </a:solidFill>
                <a:latin typeface="Abadi" panose="020B0604020104020204" pitchFamily="34" charset="0"/>
              </a:rPr>
              <a:t>   World is in commercial space age. Now every private company wants to make   </a:t>
            </a:r>
          </a:p>
          <a:p>
            <a:pPr marL="0" indent="0">
              <a:spcBef>
                <a:spcPts val="1400"/>
              </a:spcBef>
              <a:buNone/>
            </a:pPr>
            <a:r>
              <a:rPr lang="en-US" sz="2200" dirty="0">
                <a:solidFill>
                  <a:schemeClr val="accent3">
                    <a:lumMod val="25000"/>
                  </a:schemeClr>
                </a:solidFill>
                <a:latin typeface="Abadi" panose="020B0604020104020204" pitchFamily="34" charset="0"/>
              </a:rPr>
              <a:t>   launching affordable to remain competitive in the space business. SpaceX has the</a:t>
            </a:r>
          </a:p>
          <a:p>
            <a:pPr marL="0" indent="0">
              <a:spcBef>
                <a:spcPts val="1400"/>
              </a:spcBef>
              <a:buNone/>
            </a:pPr>
            <a:r>
              <a:rPr lang="en-US" sz="2200" dirty="0">
                <a:solidFill>
                  <a:schemeClr val="accent3">
                    <a:lumMod val="25000"/>
                  </a:schemeClr>
                </a:solidFill>
                <a:latin typeface="Abadi" panose="020B0604020104020204" pitchFamily="34" charset="0"/>
              </a:rPr>
              <a:t>   lead in the business. SpaceX is able to make launching cost cheapest. In this</a:t>
            </a:r>
          </a:p>
          <a:p>
            <a:pPr marL="0" indent="0">
              <a:spcBef>
                <a:spcPts val="1400"/>
              </a:spcBef>
              <a:buNone/>
            </a:pPr>
            <a:r>
              <a:rPr lang="en-US" sz="2200" dirty="0">
                <a:solidFill>
                  <a:schemeClr val="accent3">
                    <a:lumMod val="25000"/>
                  </a:schemeClr>
                </a:solidFill>
                <a:latin typeface="Abadi" panose="020B0604020104020204" pitchFamily="34" charset="0"/>
              </a:rPr>
              <a:t>   project  we are going to analyze factors responsible for SpaceX successful launch.</a:t>
            </a:r>
          </a:p>
          <a:p>
            <a:pPr>
              <a:spcBef>
                <a:spcPts val="1400"/>
              </a:spcBef>
            </a:pPr>
            <a:r>
              <a:rPr lang="en-US" sz="2200" dirty="0">
                <a:solidFill>
                  <a:schemeClr val="accent3">
                    <a:lumMod val="25000"/>
                  </a:schemeClr>
                </a:solidFill>
                <a:latin typeface="Abadi" panose="020B0604020104020204" pitchFamily="34" charset="0"/>
              </a:rPr>
              <a:t>Problems you want to find answers – </a:t>
            </a:r>
          </a:p>
          <a:p>
            <a:pPr marL="0" indent="0">
              <a:spcBef>
                <a:spcPts val="1400"/>
              </a:spcBef>
              <a:buNone/>
            </a:pPr>
            <a:r>
              <a:rPr lang="en-US" sz="2200" dirty="0">
                <a:solidFill>
                  <a:schemeClr val="accent3">
                    <a:lumMod val="25000"/>
                  </a:schemeClr>
                </a:solidFill>
                <a:latin typeface="Abadi" panose="020B0604020104020204" pitchFamily="34" charset="0"/>
              </a:rPr>
              <a:t>   Here we are going analyze how the launch of space object could be successful</a:t>
            </a:r>
          </a:p>
          <a:p>
            <a:pPr marL="0" indent="0">
              <a:spcBef>
                <a:spcPts val="1400"/>
              </a:spcBef>
              <a:buNone/>
            </a:pPr>
            <a:r>
              <a:rPr lang="en-US" sz="2200" dirty="0">
                <a:solidFill>
                  <a:schemeClr val="accent3">
                    <a:lumMod val="25000"/>
                  </a:schemeClr>
                </a:solidFill>
                <a:latin typeface="Abadi" panose="020B0604020104020204" pitchFamily="34" charset="0"/>
              </a:rPr>
              <a:t>   based on some factors within minimal cost.</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Launch site CCAFS SLC-40 has the highest launch success ratio.</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dirty="0">
                <a:solidFill>
                  <a:srgbClr val="0B49CB"/>
                </a:solidFill>
                <a:latin typeface="Abadi"/>
              </a:rPr>
              <a:t>The pie chart for the launch site with highest launch success ratio</a:t>
            </a:r>
            <a:endParaRPr lang="en-US" dirty="0">
              <a:solidFill>
                <a:srgbClr val="0B49CB"/>
              </a:solidFill>
              <a:latin typeface="Abadi"/>
            </a:endParaRPr>
          </a:p>
          <a:p>
            <a:endParaRPr lang="en-US" dirty="0">
              <a:solidFill>
                <a:srgbClr val="0B49CB"/>
              </a:solidFill>
              <a:latin typeface="Abadi"/>
            </a:endParaRPr>
          </a:p>
        </p:txBody>
      </p:sp>
      <p:pic>
        <p:nvPicPr>
          <p:cNvPr id="4" name="Picture 3">
            <a:extLst>
              <a:ext uri="{FF2B5EF4-FFF2-40B4-BE49-F238E27FC236}">
                <a16:creationId xmlns:a16="http://schemas.microsoft.com/office/drawing/2014/main" id="{D9229B68-6282-5A55-474D-3C1A5CE82E4F}"/>
              </a:ext>
            </a:extLst>
          </p:cNvPr>
          <p:cNvPicPr>
            <a:picLocks noChangeAspect="1"/>
          </p:cNvPicPr>
          <p:nvPr/>
        </p:nvPicPr>
        <p:blipFill>
          <a:blip r:embed="rId3"/>
          <a:stretch>
            <a:fillRect/>
          </a:stretch>
        </p:blipFill>
        <p:spPr>
          <a:xfrm>
            <a:off x="770011" y="1449219"/>
            <a:ext cx="10687961" cy="395068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 payload range 2k to 4k and  booster version ‘FT’ have the largest success rate. 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Abadi" panose="020B0604020104020204" pitchFamily="34" charset="0"/>
              </a:rPr>
              <a:t>Payload vs. Launch Outcome scatter plot for all sites, with different payload selected in the range slider </a:t>
            </a:r>
            <a:endParaRPr lang="en-US" sz="2800" dirty="0">
              <a:solidFill>
                <a:srgbClr val="0B49CB"/>
              </a:solidFill>
              <a:latin typeface="Abadi"/>
            </a:endParaRPr>
          </a:p>
        </p:txBody>
      </p:sp>
      <p:pic>
        <p:nvPicPr>
          <p:cNvPr id="4" name="Picture 3">
            <a:extLst>
              <a:ext uri="{FF2B5EF4-FFF2-40B4-BE49-F238E27FC236}">
                <a16:creationId xmlns:a16="http://schemas.microsoft.com/office/drawing/2014/main" id="{6CA19BFB-D1BD-578C-FFA0-790BC3AE20A7}"/>
              </a:ext>
            </a:extLst>
          </p:cNvPr>
          <p:cNvPicPr>
            <a:picLocks noChangeAspect="1"/>
          </p:cNvPicPr>
          <p:nvPr/>
        </p:nvPicPr>
        <p:blipFill>
          <a:blip r:embed="rId3"/>
          <a:stretch>
            <a:fillRect/>
          </a:stretch>
        </p:blipFill>
        <p:spPr>
          <a:xfrm>
            <a:off x="770011" y="1404939"/>
            <a:ext cx="7671461" cy="372124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523206"/>
            <a:ext cx="10515600" cy="3811588"/>
          </a:xfrm>
          <a:prstGeom prst="rect">
            <a:avLst/>
          </a:prstGeom>
        </p:spPr>
        <p:txBody>
          <a:bodyPr vert="horz" lIns="91440" tIns="45720" rIns="91440" bIns="45720" rtlCol="0" anchor="t">
            <a:normAutofit lnSpcReduction="1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All models have same accuracy for test data that is 83.3 %.</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8" name="Picture 7">
            <a:extLst>
              <a:ext uri="{FF2B5EF4-FFF2-40B4-BE49-F238E27FC236}">
                <a16:creationId xmlns:a16="http://schemas.microsoft.com/office/drawing/2014/main" id="{A24627D0-EA4A-0006-0ECF-294DB9F164B2}"/>
              </a:ext>
            </a:extLst>
          </p:cNvPr>
          <p:cNvPicPr>
            <a:picLocks noChangeAspect="1"/>
          </p:cNvPicPr>
          <p:nvPr/>
        </p:nvPicPr>
        <p:blipFill>
          <a:blip r:embed="rId3"/>
          <a:stretch>
            <a:fillRect/>
          </a:stretch>
        </p:blipFill>
        <p:spPr>
          <a:xfrm>
            <a:off x="770011" y="1366463"/>
            <a:ext cx="10687961" cy="345211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lnSpcReduction="1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Since accuracy of all model with test data are same hence we have shown confusion matrix for all.</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0AAB4D02-64D7-5C7D-A2DF-68FB579138C9}"/>
              </a:ext>
            </a:extLst>
          </p:cNvPr>
          <p:cNvPicPr>
            <a:picLocks noChangeAspect="1"/>
          </p:cNvPicPr>
          <p:nvPr/>
        </p:nvPicPr>
        <p:blipFill>
          <a:blip r:embed="rId3"/>
          <a:stretch>
            <a:fillRect/>
          </a:stretch>
        </p:blipFill>
        <p:spPr>
          <a:xfrm>
            <a:off x="770011" y="1422489"/>
            <a:ext cx="6791325" cy="357075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94910"/>
            <a:ext cx="10515600" cy="4649036"/>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Falcon 9 </a:t>
            </a:r>
            <a:r>
              <a:rPr lang="en-US" sz="1800" b="0" i="0" dirty="0">
                <a:effectLst/>
                <a:latin typeface="Abadi" panose="020B0604020104020204" pitchFamily="34" charset="0"/>
              </a:rPr>
              <a:t>Falcon 9 rocket launches on its website with a cost of 62 million dollars; other providers cost upward of 165 million dollars each, much of the savings is because Space X can reuse the first stage.</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b="0" i="0" dirty="0">
                <a:effectLst/>
                <a:latin typeface="Abadi" panose="020B0604020104020204" pitchFamily="34" charset="0"/>
              </a:rPr>
              <a:t>Launch sites are in close proximity to </a:t>
            </a:r>
            <a:r>
              <a:rPr lang="en-US" sz="1800" dirty="0">
                <a:latin typeface="Abadi" panose="020B0604020104020204" pitchFamily="34" charset="0"/>
              </a:rPr>
              <a:t>E</a:t>
            </a:r>
            <a:r>
              <a:rPr lang="en-US" sz="1800" b="0" i="0" dirty="0">
                <a:effectLst/>
                <a:latin typeface="Abadi" panose="020B0604020104020204" pitchFamily="34" charset="0"/>
              </a:rPr>
              <a:t>cuador to minimize fuel consumption by using Earth's ~ 30km/sec eastward spin to help spaceships get into orbit. </a:t>
            </a:r>
          </a:p>
          <a:p>
            <a:pPr>
              <a:lnSpc>
                <a:spcPct val="100000"/>
              </a:lnSpc>
              <a:spcBef>
                <a:spcPts val="1400"/>
              </a:spcBef>
            </a:pPr>
            <a:r>
              <a:rPr lang="en-US" sz="1800" b="0" i="0" dirty="0">
                <a:effectLst/>
                <a:latin typeface="Abadi" panose="020B0604020104020204" pitchFamily="34" charset="0"/>
              </a:rPr>
              <a:t>Launch sites are in close proximity to coastline so they can fly over the ocean during launch, for at least two safety reasons - (1) crew has option to abort launch and attempt water landing, (2) minimize people and property at risk from falling debris.</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b="0" i="0" dirty="0">
                <a:effectLst/>
                <a:latin typeface="Abadi" panose="020B0604020104020204" pitchFamily="34" charset="0"/>
              </a:rPr>
              <a:t>Launch sites are in close proximity to highways, which allows for easily transport required people and property.</a:t>
            </a:r>
          </a:p>
          <a:p>
            <a:pPr>
              <a:lnSpc>
                <a:spcPct val="100000"/>
              </a:lnSpc>
              <a:spcBef>
                <a:spcPts val="1400"/>
              </a:spcBef>
            </a:pPr>
            <a:r>
              <a:rPr lang="en-US" sz="1800" b="0" i="0" dirty="0">
                <a:effectLst/>
                <a:latin typeface="Abadi" panose="020B0604020104020204" pitchFamily="34" charset="0"/>
              </a:rPr>
              <a:t>Launch sites are in close proximity to railways, which allows transport for heavy cargo. Launch sites are not in close proximity to cities, which minimizes danger to population dense areas.</a:t>
            </a:r>
          </a:p>
          <a:p>
            <a:pPr>
              <a:lnSpc>
                <a:spcPct val="100000"/>
              </a:lnSpc>
              <a:spcBef>
                <a:spcPts val="1400"/>
              </a:spcBef>
            </a:pPr>
            <a:r>
              <a:rPr lang="en-US" sz="1800" dirty="0">
                <a:latin typeface="Abadi" panose="020B0604020104020204" pitchFamily="34" charset="0"/>
              </a:rPr>
              <a:t>Launch sites are not nearer to any city for example Melbourne city from launch </a:t>
            </a:r>
            <a:r>
              <a:rPr lang="en-US" sz="1800" dirty="0">
                <a:solidFill>
                  <a:schemeClr val="accent3">
                    <a:lumMod val="25000"/>
                  </a:schemeClr>
                </a:solidFill>
                <a:latin typeface="Abadi"/>
              </a:rPr>
              <a:t>site CCAFS SLC 40 is 51.43 Km away.</a:t>
            </a:r>
            <a:endParaRPr lang="en-US" sz="1800" b="0" i="0" dirty="0">
              <a:effectLst/>
              <a:latin typeface="Abadi" panose="020B0604020104020204" pitchFamily="34" charset="0"/>
            </a:endParaRPr>
          </a:p>
          <a:p>
            <a:pPr>
              <a:lnSpc>
                <a:spcPct val="100000"/>
              </a:lnSpc>
              <a:spcBef>
                <a:spcPts val="1400"/>
              </a:spcBef>
            </a:pPr>
            <a:endParaRPr lang="en-US" sz="20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SPACEXTBL table is created in IBM DB 2. </a:t>
            </a:r>
          </a:p>
          <a:p>
            <a:pPr>
              <a:lnSpc>
                <a:spcPct val="100000"/>
              </a:lnSpc>
              <a:spcBef>
                <a:spcPts val="1400"/>
              </a:spcBef>
            </a:pPr>
            <a:r>
              <a:rPr lang="en-US" sz="2200" dirty="0">
                <a:solidFill>
                  <a:schemeClr val="accent3">
                    <a:lumMod val="25000"/>
                  </a:schemeClr>
                </a:solidFill>
                <a:latin typeface="Abadi" panose="020B0604020104020204" pitchFamily="34" charset="0"/>
              </a:rPr>
              <a:t>Links for created Data Sets.</a:t>
            </a:r>
          </a:p>
          <a:p>
            <a:pPr>
              <a:lnSpc>
                <a:spcPct val="100000"/>
              </a:lnSpc>
              <a:spcBef>
                <a:spcPts val="1400"/>
              </a:spcBef>
            </a:pPr>
            <a:r>
              <a:rPr lang="en-US" sz="2200" dirty="0">
                <a:solidFill>
                  <a:schemeClr val="accent3">
                    <a:lumMod val="25000"/>
                  </a:schemeClr>
                </a:solidFill>
                <a:latin typeface="Abadi" panose="020B0604020104020204" pitchFamily="34" charset="0"/>
              </a:rPr>
              <a:t>Data Link1 - </a:t>
            </a:r>
            <a:r>
              <a:rPr lang="en-US" sz="2200" dirty="0">
                <a:solidFill>
                  <a:schemeClr val="accent3">
                    <a:lumMod val="25000"/>
                  </a:schemeClr>
                </a:solidFill>
                <a:latin typeface="Abadi" panose="020B0604020104020204" pitchFamily="34" charset="0"/>
                <a:hlinkClick r:id="rId4"/>
              </a:rPr>
              <a:t>https://cf-courses-data.s3.us.cloud-object-storage.appdomain.cloud/IBM-DS0321EN-SkillsNetwork/datasets/dataset_part_1.csv</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Data Link 2 - </a:t>
            </a:r>
            <a:r>
              <a:rPr lang="en-US" sz="2200" dirty="0">
                <a:solidFill>
                  <a:schemeClr val="accent3">
                    <a:lumMod val="25000"/>
                  </a:schemeClr>
                </a:solidFill>
                <a:latin typeface="Abadi" panose="020B0604020104020204" pitchFamily="34" charset="0"/>
                <a:hlinkClick r:id="rId5"/>
              </a:rPr>
              <a:t>https://cf-courses-data.s3.us.cloud-object-storage.appdomain.cloud/IBM-DS0321EN-SkillsNetwork/datasets/dataset_part_2.csv</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Data Link 3 - </a:t>
            </a:r>
            <a:r>
              <a:rPr lang="en-US" sz="2200" dirty="0">
                <a:solidFill>
                  <a:schemeClr val="accent3">
                    <a:lumMod val="25000"/>
                  </a:schemeClr>
                </a:solidFill>
                <a:latin typeface="Abadi" panose="020B0604020104020204" pitchFamily="34" charset="0"/>
                <a:hlinkClick r:id="rId6"/>
              </a:rPr>
              <a:t>https://cf-courses-data.s3.us.cloud-object-storage.appdomain.cloud/IBM-DS0321EN-SkillsNetwork/datasets/dataset_part_3.csv</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Link for SQL Query - </a:t>
            </a:r>
            <a:r>
              <a:rPr lang="en-US" sz="2200" dirty="0">
                <a:solidFill>
                  <a:schemeClr val="accent3">
                    <a:lumMod val="25000"/>
                  </a:schemeClr>
                </a:solidFill>
                <a:latin typeface="Abadi" panose="020B0604020104020204" pitchFamily="34" charset="0"/>
                <a:hlinkClick r:id="rId7"/>
              </a:rPr>
              <a:t>https://github.com/daboprasaddutta0/Applied-Data-Science-Capstone/blob/master/Week%202/F_A_Exploratory_Data_Analysis_SQL.ipynb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62076"/>
            <a:ext cx="10104817" cy="5065135"/>
          </a:xfrm>
          <a:prstGeom prst="rect">
            <a:avLst/>
          </a:prstGeom>
        </p:spPr>
        <p:txBody>
          <a:bodyPr lIns="91440" tIns="45720" rIns="91440" bIns="45720" anchor="t">
            <a:normAutofit fontScale="4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4300" dirty="0">
                <a:solidFill>
                  <a:schemeClr val="accent3">
                    <a:lumMod val="25000"/>
                  </a:schemeClr>
                </a:solidFill>
                <a:latin typeface="+mn-lt"/>
              </a:rPr>
              <a:t>Data collection methodology:</a:t>
            </a:r>
          </a:p>
          <a:p>
            <a:pPr lvl="1">
              <a:lnSpc>
                <a:spcPct val="120000"/>
              </a:lnSpc>
              <a:spcBef>
                <a:spcPts val="1400"/>
              </a:spcBef>
            </a:pPr>
            <a:r>
              <a:rPr lang="en-US" sz="4300" dirty="0">
                <a:solidFill>
                  <a:schemeClr val="bg2">
                    <a:lumMod val="50000"/>
                  </a:schemeClr>
                </a:solidFill>
                <a:latin typeface="+mn-lt"/>
              </a:rPr>
              <a:t>We have used SpaceX API and Web Scrapping to collect Data. </a:t>
            </a:r>
          </a:p>
          <a:p>
            <a:pPr>
              <a:lnSpc>
                <a:spcPct val="120000"/>
              </a:lnSpc>
              <a:spcBef>
                <a:spcPts val="1400"/>
              </a:spcBef>
            </a:pPr>
            <a:r>
              <a:rPr lang="en-US" sz="4300" dirty="0">
                <a:solidFill>
                  <a:schemeClr val="accent3">
                    <a:lumMod val="25000"/>
                  </a:schemeClr>
                </a:solidFill>
                <a:latin typeface="+mn-lt"/>
              </a:rPr>
              <a:t>Perform data wrangling</a:t>
            </a:r>
          </a:p>
          <a:p>
            <a:pPr lvl="1">
              <a:lnSpc>
                <a:spcPct val="120000"/>
              </a:lnSpc>
              <a:spcBef>
                <a:spcPts val="1400"/>
              </a:spcBef>
            </a:pPr>
            <a:r>
              <a:rPr lang="en-US" sz="4300" dirty="0">
                <a:solidFill>
                  <a:schemeClr val="bg2">
                    <a:lumMod val="50000"/>
                  </a:schemeClr>
                </a:solidFill>
                <a:latin typeface="+mn-lt"/>
              </a:rPr>
              <a:t>In the collected data there are several there are several different cases where the booster did not land successfully. Here we will convert failed landing with 0 and successful landing in 1.</a:t>
            </a:r>
          </a:p>
          <a:p>
            <a:pPr>
              <a:lnSpc>
                <a:spcPct val="120000"/>
              </a:lnSpc>
              <a:spcBef>
                <a:spcPts val="1400"/>
              </a:spcBef>
            </a:pPr>
            <a:r>
              <a:rPr lang="en-US" sz="4300" dirty="0">
                <a:solidFill>
                  <a:schemeClr val="accent3">
                    <a:lumMod val="25000"/>
                  </a:schemeClr>
                </a:solidFill>
                <a:latin typeface="+mn-lt"/>
              </a:rPr>
              <a:t>Perform exploratory data analysis (EDA) using visualization and SQL</a:t>
            </a:r>
          </a:p>
          <a:p>
            <a:pPr>
              <a:lnSpc>
                <a:spcPct val="120000"/>
              </a:lnSpc>
              <a:spcBef>
                <a:spcPts val="1400"/>
              </a:spcBef>
            </a:pPr>
            <a:r>
              <a:rPr lang="en-US" sz="4300" dirty="0">
                <a:solidFill>
                  <a:schemeClr val="accent3">
                    <a:lumMod val="25000"/>
                  </a:schemeClr>
                </a:solidFill>
                <a:latin typeface="+mn-lt"/>
              </a:rPr>
              <a:t>Perform interactive visual analytics using Folium and </a:t>
            </a:r>
            <a:r>
              <a:rPr lang="en-US" sz="4300" dirty="0" err="1">
                <a:solidFill>
                  <a:schemeClr val="accent3">
                    <a:lumMod val="25000"/>
                  </a:schemeClr>
                </a:solidFill>
                <a:latin typeface="+mn-lt"/>
              </a:rPr>
              <a:t>Plotly</a:t>
            </a:r>
            <a:r>
              <a:rPr lang="en-US" sz="4300" dirty="0">
                <a:solidFill>
                  <a:schemeClr val="accent3">
                    <a:lumMod val="25000"/>
                  </a:schemeClr>
                </a:solidFill>
                <a:latin typeface="+mn-lt"/>
              </a:rPr>
              <a:t> Dash</a:t>
            </a:r>
          </a:p>
          <a:p>
            <a:pPr>
              <a:lnSpc>
                <a:spcPct val="120000"/>
              </a:lnSpc>
              <a:spcBef>
                <a:spcPts val="1400"/>
              </a:spcBef>
            </a:pPr>
            <a:r>
              <a:rPr lang="en-US" sz="4300" dirty="0">
                <a:solidFill>
                  <a:schemeClr val="accent3">
                    <a:lumMod val="25000"/>
                  </a:schemeClr>
                </a:solidFill>
                <a:latin typeface="+mn-lt"/>
              </a:rPr>
              <a:t>Perform predictive analysis using classification models</a:t>
            </a:r>
          </a:p>
          <a:p>
            <a:pPr lvl="1">
              <a:lnSpc>
                <a:spcPct val="120000"/>
              </a:lnSpc>
              <a:spcBef>
                <a:spcPts val="1400"/>
              </a:spcBef>
            </a:pPr>
            <a:r>
              <a:rPr lang="en-US" sz="4300" dirty="0">
                <a:solidFill>
                  <a:schemeClr val="bg2">
                    <a:lumMod val="50000"/>
                  </a:schemeClr>
                </a:solidFill>
                <a:latin typeface="+mn-lt"/>
              </a:rPr>
              <a:t>We will perform EDA , determine Training Labels, create column for class, standardize data, split data into training and test data. After that we will apply SVM, KNN, Classification trees, Logistic Regression and will find which method is best.</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1800" dirty="0">
                <a:solidFill>
                  <a:schemeClr val="accent3">
                    <a:lumMod val="25000"/>
                  </a:schemeClr>
                </a:solidFill>
                <a:latin typeface="Abadi" panose="020B0604020104020204" pitchFamily="34" charset="0"/>
              </a:rPr>
              <a:t>We have collected data using </a:t>
            </a:r>
            <a:r>
              <a:rPr lang="en-US" sz="1800" dirty="0" err="1">
                <a:solidFill>
                  <a:schemeClr val="accent3">
                    <a:lumMod val="25000"/>
                  </a:schemeClr>
                </a:solidFill>
                <a:latin typeface="Abadi" panose="020B0604020104020204" pitchFamily="34" charset="0"/>
              </a:rPr>
              <a:t>SpacX</a:t>
            </a:r>
            <a:r>
              <a:rPr lang="en-US" sz="1800" dirty="0">
                <a:solidFill>
                  <a:schemeClr val="accent3">
                    <a:lumMod val="25000"/>
                  </a:schemeClr>
                </a:solidFill>
                <a:latin typeface="Abadi" panose="020B0604020104020204" pitchFamily="34" charset="0"/>
              </a:rPr>
              <a:t> API and web scrapping described below by flowchart.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18" name="Flowchart: Alternate Process 17">
            <a:extLst>
              <a:ext uri="{FF2B5EF4-FFF2-40B4-BE49-F238E27FC236}">
                <a16:creationId xmlns:a16="http://schemas.microsoft.com/office/drawing/2014/main" id="{252E3461-2EAE-4C3F-AC62-7ED53FF71DEC}"/>
              </a:ext>
            </a:extLst>
          </p:cNvPr>
          <p:cNvSpPr/>
          <p:nvPr/>
        </p:nvSpPr>
        <p:spPr>
          <a:xfrm>
            <a:off x="4543425" y="2476499"/>
            <a:ext cx="1333500" cy="46672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Start Data Collection</a:t>
            </a:r>
            <a:endParaRPr lang="en-IN" sz="1400" dirty="0"/>
          </a:p>
        </p:txBody>
      </p:sp>
      <p:sp>
        <p:nvSpPr>
          <p:cNvPr id="21" name="Flowchart: Process 20">
            <a:extLst>
              <a:ext uri="{FF2B5EF4-FFF2-40B4-BE49-F238E27FC236}">
                <a16:creationId xmlns:a16="http://schemas.microsoft.com/office/drawing/2014/main" id="{2831CB33-D7A1-42EE-B5BE-94CEB424FF3A}"/>
              </a:ext>
            </a:extLst>
          </p:cNvPr>
          <p:cNvSpPr/>
          <p:nvPr/>
        </p:nvSpPr>
        <p:spPr>
          <a:xfrm>
            <a:off x="2066925" y="4001294"/>
            <a:ext cx="1724025" cy="48577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Data</a:t>
            </a:r>
            <a:r>
              <a:rPr lang="en-US" dirty="0"/>
              <a:t> </a:t>
            </a:r>
            <a:r>
              <a:rPr lang="en-US" sz="1400" dirty="0"/>
              <a:t>Collection by SpaceX API</a:t>
            </a:r>
            <a:endParaRPr lang="en-IN" sz="1400" dirty="0"/>
          </a:p>
        </p:txBody>
      </p:sp>
      <p:sp>
        <p:nvSpPr>
          <p:cNvPr id="22" name="Flowchart: Process 21">
            <a:extLst>
              <a:ext uri="{FF2B5EF4-FFF2-40B4-BE49-F238E27FC236}">
                <a16:creationId xmlns:a16="http://schemas.microsoft.com/office/drawing/2014/main" id="{CCD4C473-F7B4-47FA-ADF2-26FADFFC5CEB}"/>
              </a:ext>
            </a:extLst>
          </p:cNvPr>
          <p:cNvSpPr/>
          <p:nvPr/>
        </p:nvSpPr>
        <p:spPr>
          <a:xfrm>
            <a:off x="6505574" y="4002088"/>
            <a:ext cx="1628776" cy="48577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Data</a:t>
            </a:r>
            <a:r>
              <a:rPr lang="en-US" dirty="0"/>
              <a:t> </a:t>
            </a:r>
            <a:r>
              <a:rPr lang="en-US" sz="1400" dirty="0"/>
              <a:t>Collection by Web Scrapping</a:t>
            </a:r>
            <a:endParaRPr lang="en-IN" sz="1400" dirty="0"/>
          </a:p>
        </p:txBody>
      </p:sp>
      <p:sp>
        <p:nvSpPr>
          <p:cNvPr id="27" name="Flowchart: Alternate Process 26">
            <a:extLst>
              <a:ext uri="{FF2B5EF4-FFF2-40B4-BE49-F238E27FC236}">
                <a16:creationId xmlns:a16="http://schemas.microsoft.com/office/drawing/2014/main" id="{8C2910CE-1836-4F75-B223-2D9E6DDC1BF8}"/>
              </a:ext>
            </a:extLst>
          </p:cNvPr>
          <p:cNvSpPr/>
          <p:nvPr/>
        </p:nvSpPr>
        <p:spPr>
          <a:xfrm>
            <a:off x="4543425" y="5638801"/>
            <a:ext cx="1333500" cy="46672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Data Collection completed</a:t>
            </a:r>
            <a:endParaRPr lang="en-IN" sz="1400" dirty="0"/>
          </a:p>
        </p:txBody>
      </p:sp>
      <p:cxnSp>
        <p:nvCxnSpPr>
          <p:cNvPr id="32" name="Straight Arrow Connector 31">
            <a:extLst>
              <a:ext uri="{FF2B5EF4-FFF2-40B4-BE49-F238E27FC236}">
                <a16:creationId xmlns:a16="http://schemas.microsoft.com/office/drawing/2014/main" id="{4F202F0E-BF6D-4CBD-945D-1D21BD39D4F7}"/>
              </a:ext>
            </a:extLst>
          </p:cNvPr>
          <p:cNvCxnSpPr>
            <a:cxnSpLocks/>
            <a:stCxn id="18" idx="2"/>
            <a:endCxn id="21" idx="0"/>
          </p:cNvCxnSpPr>
          <p:nvPr/>
        </p:nvCxnSpPr>
        <p:spPr>
          <a:xfrm rot="5400000">
            <a:off x="3540522" y="2331641"/>
            <a:ext cx="1058070" cy="2281237"/>
          </a:xfrm>
          <a:prstGeom prst="bentConnector3">
            <a:avLst>
              <a:gd name="adj1" fmla="val 50000"/>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1">
            <a:extLst>
              <a:ext uri="{FF2B5EF4-FFF2-40B4-BE49-F238E27FC236}">
                <a16:creationId xmlns:a16="http://schemas.microsoft.com/office/drawing/2014/main" id="{35FF0A40-75C0-4230-AA45-154E131D5184}"/>
              </a:ext>
            </a:extLst>
          </p:cNvPr>
          <p:cNvCxnSpPr>
            <a:cxnSpLocks/>
            <a:stCxn id="18" idx="2"/>
            <a:endCxn id="22" idx="0"/>
          </p:cNvCxnSpPr>
          <p:nvPr/>
        </p:nvCxnSpPr>
        <p:spPr>
          <a:xfrm rot="16200000" flipH="1">
            <a:off x="5735636" y="2417762"/>
            <a:ext cx="1058864" cy="2109787"/>
          </a:xfrm>
          <a:prstGeom prst="bentConnector3">
            <a:avLst>
              <a:gd name="adj1" fmla="val 50000"/>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35">
            <a:extLst>
              <a:ext uri="{FF2B5EF4-FFF2-40B4-BE49-F238E27FC236}">
                <a16:creationId xmlns:a16="http://schemas.microsoft.com/office/drawing/2014/main" id="{7ED2908F-5B09-4DD7-9B0E-9CD879EBE9B9}"/>
              </a:ext>
            </a:extLst>
          </p:cNvPr>
          <p:cNvCxnSpPr>
            <a:cxnSpLocks/>
            <a:stCxn id="22" idx="2"/>
            <a:endCxn id="36" idx="0"/>
          </p:cNvCxnSpPr>
          <p:nvPr/>
        </p:nvCxnSpPr>
        <p:spPr>
          <a:xfrm rot="16200000" flipH="1">
            <a:off x="7178358" y="4629468"/>
            <a:ext cx="283208" cy="1"/>
          </a:xfrm>
          <a:prstGeom prst="bentConnector3">
            <a:avLst>
              <a:gd name="adj1" fmla="val 50000"/>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31">
            <a:extLst>
              <a:ext uri="{FF2B5EF4-FFF2-40B4-BE49-F238E27FC236}">
                <a16:creationId xmlns:a16="http://schemas.microsoft.com/office/drawing/2014/main" id="{0BC775F0-56D0-4BE4-9B8F-34119AD521DB}"/>
              </a:ext>
            </a:extLst>
          </p:cNvPr>
          <p:cNvCxnSpPr>
            <a:cxnSpLocks/>
            <a:stCxn id="4" idx="2"/>
            <a:endCxn id="27" idx="1"/>
          </p:cNvCxnSpPr>
          <p:nvPr/>
        </p:nvCxnSpPr>
        <p:spPr>
          <a:xfrm rot="16200000" flipH="1">
            <a:off x="3548062" y="4876800"/>
            <a:ext cx="376239" cy="1614488"/>
          </a:xfrm>
          <a:prstGeom prst="bentConnector2">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31">
            <a:extLst>
              <a:ext uri="{FF2B5EF4-FFF2-40B4-BE49-F238E27FC236}">
                <a16:creationId xmlns:a16="http://schemas.microsoft.com/office/drawing/2014/main" id="{D4335BDD-5D3B-47ED-BCAA-061A992EC378}"/>
              </a:ext>
            </a:extLst>
          </p:cNvPr>
          <p:cNvCxnSpPr>
            <a:cxnSpLocks/>
            <a:stCxn id="36" idx="2"/>
            <a:endCxn id="27" idx="3"/>
          </p:cNvCxnSpPr>
          <p:nvPr/>
        </p:nvCxnSpPr>
        <p:spPr>
          <a:xfrm rot="5400000">
            <a:off x="6439283" y="4991483"/>
            <a:ext cx="318323" cy="1443038"/>
          </a:xfrm>
          <a:prstGeom prst="bentConnector2">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35">
            <a:extLst>
              <a:ext uri="{FF2B5EF4-FFF2-40B4-BE49-F238E27FC236}">
                <a16:creationId xmlns:a16="http://schemas.microsoft.com/office/drawing/2014/main" id="{41AC749E-C557-4A95-AA79-A779AF8A7CA7}"/>
              </a:ext>
            </a:extLst>
          </p:cNvPr>
          <p:cNvCxnSpPr>
            <a:cxnSpLocks/>
            <a:stCxn id="4" idx="3"/>
            <a:endCxn id="21" idx="3"/>
          </p:cNvCxnSpPr>
          <p:nvPr/>
        </p:nvCxnSpPr>
        <p:spPr>
          <a:xfrm flipH="1" flipV="1">
            <a:off x="3790950" y="4244183"/>
            <a:ext cx="57149" cy="860358"/>
          </a:xfrm>
          <a:prstGeom prst="bentConnector3">
            <a:avLst>
              <a:gd name="adj1" fmla="val -400007"/>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35">
            <a:extLst>
              <a:ext uri="{FF2B5EF4-FFF2-40B4-BE49-F238E27FC236}">
                <a16:creationId xmlns:a16="http://schemas.microsoft.com/office/drawing/2014/main" id="{862AB427-418B-42E9-8928-10B4F4C6D71B}"/>
              </a:ext>
            </a:extLst>
          </p:cNvPr>
          <p:cNvCxnSpPr>
            <a:cxnSpLocks/>
            <a:stCxn id="36" idx="3"/>
            <a:endCxn id="22" idx="3"/>
          </p:cNvCxnSpPr>
          <p:nvPr/>
        </p:nvCxnSpPr>
        <p:spPr>
          <a:xfrm flipH="1" flipV="1">
            <a:off x="8134350" y="4244977"/>
            <a:ext cx="104775" cy="917480"/>
          </a:xfrm>
          <a:prstGeom prst="bentConnector3">
            <a:avLst>
              <a:gd name="adj1" fmla="val -218182"/>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4" name="Flowchart: Decision 3">
            <a:extLst>
              <a:ext uri="{FF2B5EF4-FFF2-40B4-BE49-F238E27FC236}">
                <a16:creationId xmlns:a16="http://schemas.microsoft.com/office/drawing/2014/main" id="{72D0E704-DA52-44FC-A79D-8950C9E4283A}"/>
              </a:ext>
            </a:extLst>
          </p:cNvPr>
          <p:cNvSpPr/>
          <p:nvPr/>
        </p:nvSpPr>
        <p:spPr>
          <a:xfrm>
            <a:off x="2009774" y="4713157"/>
            <a:ext cx="1838325" cy="782768"/>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Data Collection Status</a:t>
            </a:r>
            <a:endParaRPr lang="en-IN" sz="1400" dirty="0"/>
          </a:p>
        </p:txBody>
      </p:sp>
      <p:cxnSp>
        <p:nvCxnSpPr>
          <p:cNvPr id="28" name="Straight Arrow Connector 31">
            <a:extLst>
              <a:ext uri="{FF2B5EF4-FFF2-40B4-BE49-F238E27FC236}">
                <a16:creationId xmlns:a16="http://schemas.microsoft.com/office/drawing/2014/main" id="{85903D1F-4E94-4555-BB67-9F3EE587D930}"/>
              </a:ext>
            </a:extLst>
          </p:cNvPr>
          <p:cNvCxnSpPr>
            <a:cxnSpLocks/>
            <a:stCxn id="21" idx="2"/>
            <a:endCxn id="4" idx="0"/>
          </p:cNvCxnSpPr>
          <p:nvPr/>
        </p:nvCxnSpPr>
        <p:spPr>
          <a:xfrm rot="5400000">
            <a:off x="2815895" y="4600114"/>
            <a:ext cx="226086" cy="1"/>
          </a:xfrm>
          <a:prstGeom prst="bentConnector3">
            <a:avLst>
              <a:gd name="adj1" fmla="val 50000"/>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36" name="Flowchart: Decision 35">
            <a:extLst>
              <a:ext uri="{FF2B5EF4-FFF2-40B4-BE49-F238E27FC236}">
                <a16:creationId xmlns:a16="http://schemas.microsoft.com/office/drawing/2014/main" id="{664E83DE-491F-4D98-9C56-BE00F4DB46FE}"/>
              </a:ext>
            </a:extLst>
          </p:cNvPr>
          <p:cNvSpPr/>
          <p:nvPr/>
        </p:nvSpPr>
        <p:spPr>
          <a:xfrm>
            <a:off x="6400800" y="4771073"/>
            <a:ext cx="1838325" cy="782768"/>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Data Collection Status</a:t>
            </a:r>
            <a:endParaRPr lang="en-IN" sz="1400" dirty="0"/>
          </a:p>
        </p:txBody>
      </p:sp>
      <p:sp>
        <p:nvSpPr>
          <p:cNvPr id="24" name="Rectangle 23">
            <a:extLst>
              <a:ext uri="{FF2B5EF4-FFF2-40B4-BE49-F238E27FC236}">
                <a16:creationId xmlns:a16="http://schemas.microsoft.com/office/drawing/2014/main" id="{48CA2DE1-80E8-4A38-90BE-3DCF7A484054}"/>
              </a:ext>
            </a:extLst>
          </p:cNvPr>
          <p:cNvSpPr/>
          <p:nvPr/>
        </p:nvSpPr>
        <p:spPr>
          <a:xfrm>
            <a:off x="1705578" y="5553841"/>
            <a:ext cx="1050998" cy="3183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Successful</a:t>
            </a:r>
            <a:endParaRPr lang="en-IN" sz="1400" dirty="0">
              <a:solidFill>
                <a:schemeClr val="tx1"/>
              </a:solidFill>
            </a:endParaRPr>
          </a:p>
        </p:txBody>
      </p:sp>
      <p:sp>
        <p:nvSpPr>
          <p:cNvPr id="46" name="Rectangle 45">
            <a:extLst>
              <a:ext uri="{FF2B5EF4-FFF2-40B4-BE49-F238E27FC236}">
                <a16:creationId xmlns:a16="http://schemas.microsoft.com/office/drawing/2014/main" id="{4B2E22F7-3726-4771-980C-464F72CB598A}"/>
              </a:ext>
            </a:extLst>
          </p:cNvPr>
          <p:cNvSpPr/>
          <p:nvPr/>
        </p:nvSpPr>
        <p:spPr>
          <a:xfrm>
            <a:off x="3139848" y="4618671"/>
            <a:ext cx="1050998" cy="3183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Fail</a:t>
            </a:r>
            <a:endParaRPr lang="en-IN" sz="1400" dirty="0">
              <a:solidFill>
                <a:schemeClr val="tx1"/>
              </a:solidFill>
            </a:endParaRPr>
          </a:p>
        </p:txBody>
      </p:sp>
      <p:sp>
        <p:nvSpPr>
          <p:cNvPr id="47" name="Rectangle 46">
            <a:extLst>
              <a:ext uri="{FF2B5EF4-FFF2-40B4-BE49-F238E27FC236}">
                <a16:creationId xmlns:a16="http://schemas.microsoft.com/office/drawing/2014/main" id="{5F916D49-DE70-48BA-9076-D9132D28CDB2}"/>
              </a:ext>
            </a:extLst>
          </p:cNvPr>
          <p:cNvSpPr/>
          <p:nvPr/>
        </p:nvSpPr>
        <p:spPr>
          <a:xfrm>
            <a:off x="6400800" y="5530095"/>
            <a:ext cx="1050998" cy="3183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Successful</a:t>
            </a:r>
            <a:endParaRPr lang="en-IN" sz="1400" dirty="0">
              <a:solidFill>
                <a:schemeClr val="tx1"/>
              </a:solidFill>
            </a:endParaRPr>
          </a:p>
        </p:txBody>
      </p:sp>
      <p:sp>
        <p:nvSpPr>
          <p:cNvPr id="48" name="Rectangle 47">
            <a:extLst>
              <a:ext uri="{FF2B5EF4-FFF2-40B4-BE49-F238E27FC236}">
                <a16:creationId xmlns:a16="http://schemas.microsoft.com/office/drawing/2014/main" id="{9CF5C8A1-2D26-44EE-8CD4-E75526D7D373}"/>
              </a:ext>
            </a:extLst>
          </p:cNvPr>
          <p:cNvSpPr/>
          <p:nvPr/>
        </p:nvSpPr>
        <p:spPr>
          <a:xfrm>
            <a:off x="7799807" y="4854799"/>
            <a:ext cx="1050998" cy="3183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Fail</a:t>
            </a:r>
            <a:endParaRPr lang="en-IN" sz="1400" dirty="0">
              <a:solidFill>
                <a:schemeClr val="tx1"/>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5657849"/>
            <a:ext cx="10515600" cy="549049"/>
          </a:xfrm>
          <a:prstGeom prst="rect">
            <a:avLst/>
          </a:prstGeom>
        </p:spPr>
        <p:txBody>
          <a:bodyPr vert="horz" lIns="91440" tIns="45720" rIns="91440" bIns="45720" rtlCol="0" anchor="t">
            <a:normAutofit/>
          </a:bodyPr>
          <a:lstStyle/>
          <a:p>
            <a:pPr marL="0" indent="0">
              <a:lnSpc>
                <a:spcPct val="120000"/>
              </a:lnSpc>
              <a:spcBef>
                <a:spcPts val="0"/>
              </a:spcBef>
              <a:buNone/>
            </a:pPr>
            <a:r>
              <a:rPr lang="en-US" sz="1200" dirty="0">
                <a:solidFill>
                  <a:schemeClr val="accent3">
                    <a:lumMod val="25000"/>
                  </a:schemeClr>
                </a:solidFill>
              </a:rPr>
              <a:t>For more details  of Data Collection using SpaceX API , GitHub details are given below.</a:t>
            </a:r>
          </a:p>
          <a:p>
            <a:pPr marL="0" indent="0">
              <a:lnSpc>
                <a:spcPct val="120000"/>
              </a:lnSpc>
              <a:spcBef>
                <a:spcPts val="0"/>
              </a:spcBef>
              <a:buNone/>
            </a:pPr>
            <a:r>
              <a:rPr lang="en-US" sz="1200" dirty="0">
                <a:solidFill>
                  <a:schemeClr val="accent3">
                    <a:lumMod val="25000"/>
                  </a:schemeClr>
                </a:solidFill>
              </a:rPr>
              <a:t>GitHub Link - </a:t>
            </a:r>
            <a:r>
              <a:rPr lang="en-US" sz="1200" dirty="0">
                <a:solidFill>
                  <a:schemeClr val="accent3">
                    <a:lumMod val="25000"/>
                  </a:schemeClr>
                </a:solidFill>
                <a:hlinkClick r:id="rId3"/>
              </a:rPr>
              <a:t>https://github.com/daboprasaddutta0/Applied-Data-Science-Capstone/blob/master/Week%201/F_A_Data_Collecting.ipynb</a:t>
            </a:r>
            <a:endParaRPr lang="en-US" sz="1200" dirty="0">
              <a:solidFill>
                <a:schemeClr val="accent3">
                  <a:lumMod val="25000"/>
                </a:schemeClr>
              </a:solidFill>
            </a:endParaRPr>
          </a:p>
          <a:p>
            <a:pPr marL="0" indent="0">
              <a:lnSpc>
                <a:spcPct val="120000"/>
              </a:lnSpc>
              <a:spcBef>
                <a:spcPts val="0"/>
              </a:spcBef>
              <a:buNone/>
            </a:pPr>
            <a:endParaRPr lang="en-US" sz="1200" dirty="0">
              <a:solidFill>
                <a:schemeClr val="accent3">
                  <a:lumMod val="25000"/>
                </a:schemeClr>
              </a:solidFill>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Flowchart: Terminator 1">
            <a:extLst>
              <a:ext uri="{FF2B5EF4-FFF2-40B4-BE49-F238E27FC236}">
                <a16:creationId xmlns:a16="http://schemas.microsoft.com/office/drawing/2014/main" id="{B196F8A9-3E88-43A1-81A2-2198082CFBDF}"/>
              </a:ext>
            </a:extLst>
          </p:cNvPr>
          <p:cNvSpPr/>
          <p:nvPr/>
        </p:nvSpPr>
        <p:spPr>
          <a:xfrm>
            <a:off x="744084" y="1613421"/>
            <a:ext cx="1647825" cy="39052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Start Data</a:t>
            </a:r>
            <a:r>
              <a:rPr lang="en-IN" dirty="0"/>
              <a:t> </a:t>
            </a:r>
            <a:r>
              <a:rPr lang="en-IN" sz="900" dirty="0"/>
              <a:t>Collection using SpaceX API</a:t>
            </a:r>
          </a:p>
        </p:txBody>
      </p:sp>
      <p:sp>
        <p:nvSpPr>
          <p:cNvPr id="7" name="Flowchart: Process 6">
            <a:extLst>
              <a:ext uri="{FF2B5EF4-FFF2-40B4-BE49-F238E27FC236}">
                <a16:creationId xmlns:a16="http://schemas.microsoft.com/office/drawing/2014/main" id="{B1FAE0CB-A261-4060-8AF2-6C1A37C34E3D}"/>
              </a:ext>
            </a:extLst>
          </p:cNvPr>
          <p:cNvSpPr/>
          <p:nvPr/>
        </p:nvSpPr>
        <p:spPr>
          <a:xfrm>
            <a:off x="2752577" y="1614306"/>
            <a:ext cx="1285875" cy="39588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Import required Libraries</a:t>
            </a:r>
          </a:p>
        </p:txBody>
      </p:sp>
      <p:sp>
        <p:nvSpPr>
          <p:cNvPr id="8" name="Flowchart: Process 7">
            <a:extLst>
              <a:ext uri="{FF2B5EF4-FFF2-40B4-BE49-F238E27FC236}">
                <a16:creationId xmlns:a16="http://schemas.microsoft.com/office/drawing/2014/main" id="{DF0DD1A4-7BF5-4627-9A26-3B2C6ADA0F86}"/>
              </a:ext>
            </a:extLst>
          </p:cNvPr>
          <p:cNvSpPr/>
          <p:nvPr/>
        </p:nvSpPr>
        <p:spPr>
          <a:xfrm>
            <a:off x="4354437" y="1608058"/>
            <a:ext cx="1360563" cy="39588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Required function will be created for specific parameters</a:t>
            </a:r>
          </a:p>
        </p:txBody>
      </p:sp>
      <p:sp>
        <p:nvSpPr>
          <p:cNvPr id="9" name="Flowchart: Process 8">
            <a:extLst>
              <a:ext uri="{FF2B5EF4-FFF2-40B4-BE49-F238E27FC236}">
                <a16:creationId xmlns:a16="http://schemas.microsoft.com/office/drawing/2014/main" id="{0CF070C6-ABD3-4D81-8407-4E4F64F92B2C}"/>
              </a:ext>
            </a:extLst>
          </p:cNvPr>
          <p:cNvSpPr/>
          <p:nvPr/>
        </p:nvSpPr>
        <p:spPr>
          <a:xfrm>
            <a:off x="6027811" y="1608058"/>
            <a:ext cx="1285875" cy="39588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Storing of SpaceX API  </a:t>
            </a:r>
            <a:r>
              <a:rPr lang="en-IN" sz="900" dirty="0" err="1"/>
              <a:t>json</a:t>
            </a:r>
            <a:r>
              <a:rPr lang="en-IN" sz="900" dirty="0"/>
              <a:t>  response </a:t>
            </a:r>
          </a:p>
        </p:txBody>
      </p:sp>
      <p:sp>
        <p:nvSpPr>
          <p:cNvPr id="10" name="Flowchart: Process 9">
            <a:extLst>
              <a:ext uri="{FF2B5EF4-FFF2-40B4-BE49-F238E27FC236}">
                <a16:creationId xmlns:a16="http://schemas.microsoft.com/office/drawing/2014/main" id="{4F000FD3-896A-4AF4-9AB3-FB82780B87EE}"/>
              </a:ext>
            </a:extLst>
          </p:cNvPr>
          <p:cNvSpPr/>
          <p:nvPr/>
        </p:nvSpPr>
        <p:spPr>
          <a:xfrm>
            <a:off x="9682848" y="1596568"/>
            <a:ext cx="1285875" cy="39588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Convert </a:t>
            </a:r>
            <a:r>
              <a:rPr lang="en-IN" sz="900" dirty="0" err="1"/>
              <a:t>json</a:t>
            </a:r>
            <a:r>
              <a:rPr lang="en-IN" sz="900" dirty="0"/>
              <a:t> response into Data frame</a:t>
            </a:r>
          </a:p>
        </p:txBody>
      </p:sp>
      <p:sp>
        <p:nvSpPr>
          <p:cNvPr id="12" name="Flowchart: Process 11">
            <a:extLst>
              <a:ext uri="{FF2B5EF4-FFF2-40B4-BE49-F238E27FC236}">
                <a16:creationId xmlns:a16="http://schemas.microsoft.com/office/drawing/2014/main" id="{03AFEFF7-8045-4166-97D2-C74CDAA03141}"/>
              </a:ext>
            </a:extLst>
          </p:cNvPr>
          <p:cNvSpPr/>
          <p:nvPr/>
        </p:nvSpPr>
        <p:spPr>
          <a:xfrm>
            <a:off x="6543831" y="2323635"/>
            <a:ext cx="1773609" cy="39588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Analyse Data Frame and store additional required data in corresponding empty list</a:t>
            </a:r>
          </a:p>
        </p:txBody>
      </p:sp>
      <p:sp>
        <p:nvSpPr>
          <p:cNvPr id="13" name="Flowchart: Process 12">
            <a:extLst>
              <a:ext uri="{FF2B5EF4-FFF2-40B4-BE49-F238E27FC236}">
                <a16:creationId xmlns:a16="http://schemas.microsoft.com/office/drawing/2014/main" id="{5CE8F673-B99B-43D9-BEF7-26C855481611}"/>
              </a:ext>
            </a:extLst>
          </p:cNvPr>
          <p:cNvSpPr/>
          <p:nvPr/>
        </p:nvSpPr>
        <p:spPr>
          <a:xfrm>
            <a:off x="2141959" y="2323635"/>
            <a:ext cx="1529743" cy="39588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Call function using Data frame as an argument</a:t>
            </a:r>
          </a:p>
        </p:txBody>
      </p:sp>
      <p:sp>
        <p:nvSpPr>
          <p:cNvPr id="14" name="Flowchart: Process 13">
            <a:extLst>
              <a:ext uri="{FF2B5EF4-FFF2-40B4-BE49-F238E27FC236}">
                <a16:creationId xmlns:a16="http://schemas.microsoft.com/office/drawing/2014/main" id="{CDAB1DAB-1CE0-48E0-B67A-96A110E39D7F}"/>
              </a:ext>
            </a:extLst>
          </p:cNvPr>
          <p:cNvSpPr/>
          <p:nvPr/>
        </p:nvSpPr>
        <p:spPr>
          <a:xfrm>
            <a:off x="2263891" y="3644402"/>
            <a:ext cx="1285875" cy="39588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Create dictionary using Data Frame and list</a:t>
            </a:r>
          </a:p>
        </p:txBody>
      </p:sp>
      <p:sp>
        <p:nvSpPr>
          <p:cNvPr id="15" name="Flowchart: Process 14">
            <a:extLst>
              <a:ext uri="{FF2B5EF4-FFF2-40B4-BE49-F238E27FC236}">
                <a16:creationId xmlns:a16="http://schemas.microsoft.com/office/drawing/2014/main" id="{46778EE0-3398-4C4E-B443-6311A9A18531}"/>
              </a:ext>
            </a:extLst>
          </p:cNvPr>
          <p:cNvSpPr/>
          <p:nvPr/>
        </p:nvSpPr>
        <p:spPr>
          <a:xfrm>
            <a:off x="6078538" y="3654509"/>
            <a:ext cx="1285875" cy="39588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Convert dictionary into new Data Frame</a:t>
            </a:r>
          </a:p>
        </p:txBody>
      </p:sp>
      <p:sp>
        <p:nvSpPr>
          <p:cNvPr id="16" name="Flowchart: Process 15">
            <a:extLst>
              <a:ext uri="{FF2B5EF4-FFF2-40B4-BE49-F238E27FC236}">
                <a16:creationId xmlns:a16="http://schemas.microsoft.com/office/drawing/2014/main" id="{E5C78B88-BC2B-47AE-B762-A7EF7D38C9D5}"/>
              </a:ext>
            </a:extLst>
          </p:cNvPr>
          <p:cNvSpPr/>
          <p:nvPr/>
        </p:nvSpPr>
        <p:spPr>
          <a:xfrm>
            <a:off x="9902593" y="3657957"/>
            <a:ext cx="1285875" cy="39588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Filter Data of new Data Frame for Booster Version  Falcon 9</a:t>
            </a:r>
          </a:p>
        </p:txBody>
      </p:sp>
      <p:sp>
        <p:nvSpPr>
          <p:cNvPr id="17" name="Flowchart: Process 16">
            <a:extLst>
              <a:ext uri="{FF2B5EF4-FFF2-40B4-BE49-F238E27FC236}">
                <a16:creationId xmlns:a16="http://schemas.microsoft.com/office/drawing/2014/main" id="{02A8A3BB-D49A-4CEB-B1B3-81F78E52B69A}"/>
              </a:ext>
            </a:extLst>
          </p:cNvPr>
          <p:cNvSpPr/>
          <p:nvPr/>
        </p:nvSpPr>
        <p:spPr>
          <a:xfrm>
            <a:off x="9902593" y="4929431"/>
            <a:ext cx="1285875" cy="39588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Check for the number of column  having Missing Values</a:t>
            </a:r>
          </a:p>
        </p:txBody>
      </p:sp>
      <p:sp>
        <p:nvSpPr>
          <p:cNvPr id="18" name="Flowchart: Process 17">
            <a:extLst>
              <a:ext uri="{FF2B5EF4-FFF2-40B4-BE49-F238E27FC236}">
                <a16:creationId xmlns:a16="http://schemas.microsoft.com/office/drawing/2014/main" id="{F5CE78FA-F15B-4546-A0FE-D619CA816981}"/>
              </a:ext>
            </a:extLst>
          </p:cNvPr>
          <p:cNvSpPr/>
          <p:nvPr/>
        </p:nvSpPr>
        <p:spPr>
          <a:xfrm>
            <a:off x="5034717" y="4923523"/>
            <a:ext cx="4391027" cy="39588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Calculate mean for </a:t>
            </a:r>
            <a:r>
              <a:rPr lang="en-US" sz="900" dirty="0" err="1"/>
              <a:t>PayloadMass</a:t>
            </a:r>
            <a:r>
              <a:rPr lang="en-US" sz="900" dirty="0"/>
              <a:t> using the .mean(). Then use the mean and the .replace() </a:t>
            </a:r>
          </a:p>
          <a:p>
            <a:pPr algn="ctr"/>
            <a:r>
              <a:rPr lang="en-US" sz="900" dirty="0"/>
              <a:t>function to replace </a:t>
            </a:r>
            <a:r>
              <a:rPr lang="en-US" sz="900" dirty="0" err="1"/>
              <a:t>np.nan</a:t>
            </a:r>
            <a:r>
              <a:rPr lang="en-US" sz="900" dirty="0"/>
              <a:t> values in the data with the mean you calculated.</a:t>
            </a:r>
            <a:endParaRPr lang="en-IN" sz="900" dirty="0"/>
          </a:p>
        </p:txBody>
      </p:sp>
      <p:sp>
        <p:nvSpPr>
          <p:cNvPr id="19" name="Flowchart: Terminator 18">
            <a:extLst>
              <a:ext uri="{FF2B5EF4-FFF2-40B4-BE49-F238E27FC236}">
                <a16:creationId xmlns:a16="http://schemas.microsoft.com/office/drawing/2014/main" id="{21495D00-5150-44DD-AFD7-C93EBC0A7DDA}"/>
              </a:ext>
            </a:extLst>
          </p:cNvPr>
          <p:cNvSpPr/>
          <p:nvPr/>
        </p:nvSpPr>
        <p:spPr>
          <a:xfrm>
            <a:off x="546667" y="3940343"/>
            <a:ext cx="1647825" cy="39052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Data Frame is ready for use</a:t>
            </a:r>
          </a:p>
        </p:txBody>
      </p:sp>
      <p:cxnSp>
        <p:nvCxnSpPr>
          <p:cNvPr id="20" name="Straight Arrow Connector 19">
            <a:extLst>
              <a:ext uri="{FF2B5EF4-FFF2-40B4-BE49-F238E27FC236}">
                <a16:creationId xmlns:a16="http://schemas.microsoft.com/office/drawing/2014/main" id="{47426FFE-FC87-4238-B5A4-54D952FCB47A}"/>
              </a:ext>
            </a:extLst>
          </p:cNvPr>
          <p:cNvCxnSpPr>
            <a:stCxn id="2" idx="3"/>
            <a:endCxn id="7" idx="1"/>
          </p:cNvCxnSpPr>
          <p:nvPr/>
        </p:nvCxnSpPr>
        <p:spPr>
          <a:xfrm>
            <a:off x="2391909" y="1808684"/>
            <a:ext cx="360668" cy="3566"/>
          </a:xfrm>
          <a:prstGeom prst="straightConnector1">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5D90843-4CB7-4506-B301-ADEC981A953E}"/>
              </a:ext>
            </a:extLst>
          </p:cNvPr>
          <p:cNvCxnSpPr>
            <a:stCxn id="8" idx="3"/>
            <a:endCxn id="9" idx="1"/>
          </p:cNvCxnSpPr>
          <p:nvPr/>
        </p:nvCxnSpPr>
        <p:spPr>
          <a:xfrm>
            <a:off x="5715000" y="1806002"/>
            <a:ext cx="312811" cy="0"/>
          </a:xfrm>
          <a:prstGeom prst="straightConnector1">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2486910-5318-4D88-BCEF-68D8D0D8A0D4}"/>
              </a:ext>
            </a:extLst>
          </p:cNvPr>
          <p:cNvCxnSpPr>
            <a:cxnSpLocks/>
            <a:stCxn id="7" idx="3"/>
            <a:endCxn id="8" idx="1"/>
          </p:cNvCxnSpPr>
          <p:nvPr/>
        </p:nvCxnSpPr>
        <p:spPr>
          <a:xfrm flipV="1">
            <a:off x="4038452" y="1806002"/>
            <a:ext cx="315985" cy="6248"/>
          </a:xfrm>
          <a:prstGeom prst="straightConnector1">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79" name="Flowchart: Decision 78">
            <a:extLst>
              <a:ext uri="{FF2B5EF4-FFF2-40B4-BE49-F238E27FC236}">
                <a16:creationId xmlns:a16="http://schemas.microsoft.com/office/drawing/2014/main" id="{C7398DA4-F55F-4BBE-BAB7-68F61899BB08}"/>
              </a:ext>
            </a:extLst>
          </p:cNvPr>
          <p:cNvSpPr/>
          <p:nvPr/>
        </p:nvSpPr>
        <p:spPr>
          <a:xfrm>
            <a:off x="7781928" y="1618853"/>
            <a:ext cx="1216325" cy="367546"/>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Process Status</a:t>
            </a:r>
            <a:endParaRPr lang="en-IN" sz="900" dirty="0"/>
          </a:p>
        </p:txBody>
      </p:sp>
      <p:cxnSp>
        <p:nvCxnSpPr>
          <p:cNvPr id="81" name="Straight Arrow Connector 80">
            <a:extLst>
              <a:ext uri="{FF2B5EF4-FFF2-40B4-BE49-F238E27FC236}">
                <a16:creationId xmlns:a16="http://schemas.microsoft.com/office/drawing/2014/main" id="{E007FB04-8B73-4DB0-A232-031054FC2D80}"/>
              </a:ext>
            </a:extLst>
          </p:cNvPr>
          <p:cNvCxnSpPr>
            <a:stCxn id="9" idx="3"/>
            <a:endCxn id="79" idx="1"/>
          </p:cNvCxnSpPr>
          <p:nvPr/>
        </p:nvCxnSpPr>
        <p:spPr>
          <a:xfrm flipV="1">
            <a:off x="7313686" y="1802626"/>
            <a:ext cx="468242" cy="3376"/>
          </a:xfrm>
          <a:prstGeom prst="straightConnector1">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050CA31-AAFE-4AF0-A35D-C4E934E609D7}"/>
              </a:ext>
            </a:extLst>
          </p:cNvPr>
          <p:cNvCxnSpPr>
            <a:cxnSpLocks/>
            <a:stCxn id="79" idx="3"/>
            <a:endCxn id="10" idx="1"/>
          </p:cNvCxnSpPr>
          <p:nvPr/>
        </p:nvCxnSpPr>
        <p:spPr>
          <a:xfrm flipV="1">
            <a:off x="8998253" y="1794512"/>
            <a:ext cx="684595" cy="8114"/>
          </a:xfrm>
          <a:prstGeom prst="straightConnector1">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A2C2F980-30E0-422A-AC79-80E3681269AE}"/>
              </a:ext>
            </a:extLst>
          </p:cNvPr>
          <p:cNvSpPr/>
          <p:nvPr/>
        </p:nvSpPr>
        <p:spPr>
          <a:xfrm>
            <a:off x="8909433" y="1522105"/>
            <a:ext cx="684595" cy="233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Successful</a:t>
            </a:r>
            <a:endParaRPr lang="en-IN" sz="900" dirty="0">
              <a:solidFill>
                <a:schemeClr val="tx1"/>
              </a:solidFill>
            </a:endParaRPr>
          </a:p>
        </p:txBody>
      </p:sp>
      <p:sp>
        <p:nvSpPr>
          <p:cNvPr id="89" name="Rectangle 88">
            <a:extLst>
              <a:ext uri="{FF2B5EF4-FFF2-40B4-BE49-F238E27FC236}">
                <a16:creationId xmlns:a16="http://schemas.microsoft.com/office/drawing/2014/main" id="{934A9EA4-D1A8-4D9D-BAA6-B536F48E51A5}"/>
              </a:ext>
            </a:extLst>
          </p:cNvPr>
          <p:cNvSpPr/>
          <p:nvPr/>
        </p:nvSpPr>
        <p:spPr>
          <a:xfrm>
            <a:off x="7632845" y="1476657"/>
            <a:ext cx="684595" cy="233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Fail</a:t>
            </a:r>
            <a:endParaRPr lang="en-IN" sz="900" dirty="0">
              <a:solidFill>
                <a:schemeClr val="tx1"/>
              </a:solidFill>
            </a:endParaRPr>
          </a:p>
        </p:txBody>
      </p:sp>
      <p:cxnSp>
        <p:nvCxnSpPr>
          <p:cNvPr id="90" name="Straight Arrow Connector 89">
            <a:extLst>
              <a:ext uri="{FF2B5EF4-FFF2-40B4-BE49-F238E27FC236}">
                <a16:creationId xmlns:a16="http://schemas.microsoft.com/office/drawing/2014/main" id="{478B1B90-A47A-42CB-9706-BB0D1ADF3A47}"/>
              </a:ext>
            </a:extLst>
          </p:cNvPr>
          <p:cNvCxnSpPr>
            <a:cxnSpLocks/>
            <a:stCxn id="79" idx="0"/>
            <a:endCxn id="9" idx="0"/>
          </p:cNvCxnSpPr>
          <p:nvPr/>
        </p:nvCxnSpPr>
        <p:spPr>
          <a:xfrm rot="16200000" flipV="1">
            <a:off x="7525023" y="753785"/>
            <a:ext cx="10795" cy="1719342"/>
          </a:xfrm>
          <a:prstGeom prst="bentConnector3">
            <a:avLst>
              <a:gd name="adj1" fmla="val 2217647"/>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96" name="Flowchart: Decision 95">
            <a:extLst>
              <a:ext uri="{FF2B5EF4-FFF2-40B4-BE49-F238E27FC236}">
                <a16:creationId xmlns:a16="http://schemas.microsoft.com/office/drawing/2014/main" id="{8CCF1DB5-55B2-48B6-8662-386288405023}"/>
              </a:ext>
            </a:extLst>
          </p:cNvPr>
          <p:cNvSpPr/>
          <p:nvPr/>
        </p:nvSpPr>
        <p:spPr>
          <a:xfrm>
            <a:off x="9717622" y="2323635"/>
            <a:ext cx="1216325" cy="367546"/>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Process Status</a:t>
            </a:r>
            <a:endParaRPr lang="en-IN" sz="900" dirty="0"/>
          </a:p>
        </p:txBody>
      </p:sp>
      <p:sp>
        <p:nvSpPr>
          <p:cNvPr id="103" name="Rectangle 102">
            <a:extLst>
              <a:ext uri="{FF2B5EF4-FFF2-40B4-BE49-F238E27FC236}">
                <a16:creationId xmlns:a16="http://schemas.microsoft.com/office/drawing/2014/main" id="{ABCFB6B6-E2E0-411E-ABCD-3EFC9F3C7F2B}"/>
              </a:ext>
            </a:extLst>
          </p:cNvPr>
          <p:cNvSpPr/>
          <p:nvPr/>
        </p:nvSpPr>
        <p:spPr>
          <a:xfrm>
            <a:off x="8675233" y="2323170"/>
            <a:ext cx="684595" cy="233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Successful</a:t>
            </a:r>
            <a:endParaRPr lang="en-IN" sz="900" dirty="0">
              <a:solidFill>
                <a:schemeClr val="tx1"/>
              </a:solidFill>
            </a:endParaRPr>
          </a:p>
        </p:txBody>
      </p:sp>
      <p:cxnSp>
        <p:nvCxnSpPr>
          <p:cNvPr id="104" name="Straight Arrow Connector 103">
            <a:extLst>
              <a:ext uri="{FF2B5EF4-FFF2-40B4-BE49-F238E27FC236}">
                <a16:creationId xmlns:a16="http://schemas.microsoft.com/office/drawing/2014/main" id="{E7BE1BB7-446B-4642-A4A5-0FA8D8FEFDBE}"/>
              </a:ext>
            </a:extLst>
          </p:cNvPr>
          <p:cNvCxnSpPr>
            <a:cxnSpLocks/>
            <a:stCxn id="10" idx="2"/>
            <a:endCxn id="96" idx="0"/>
          </p:cNvCxnSpPr>
          <p:nvPr/>
        </p:nvCxnSpPr>
        <p:spPr>
          <a:xfrm flipH="1">
            <a:off x="10325785" y="1992456"/>
            <a:ext cx="1" cy="331179"/>
          </a:xfrm>
          <a:prstGeom prst="straightConnector1">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5DF3645B-46A9-4FFE-BE46-820F5B0CC40B}"/>
              </a:ext>
            </a:extLst>
          </p:cNvPr>
          <p:cNvCxnSpPr>
            <a:cxnSpLocks/>
            <a:stCxn id="96" idx="1"/>
            <a:endCxn id="12" idx="3"/>
          </p:cNvCxnSpPr>
          <p:nvPr/>
        </p:nvCxnSpPr>
        <p:spPr>
          <a:xfrm flipH="1">
            <a:off x="8317440" y="2507408"/>
            <a:ext cx="1400182" cy="14171"/>
          </a:xfrm>
          <a:prstGeom prst="straightConnector1">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5A1DB0DD-3897-4859-8D69-EEAB8886B4B9}"/>
              </a:ext>
            </a:extLst>
          </p:cNvPr>
          <p:cNvSpPr/>
          <p:nvPr/>
        </p:nvSpPr>
        <p:spPr>
          <a:xfrm>
            <a:off x="10570820" y="2176783"/>
            <a:ext cx="684595" cy="233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Fail</a:t>
            </a:r>
            <a:endParaRPr lang="en-IN" sz="900" dirty="0">
              <a:solidFill>
                <a:schemeClr val="tx1"/>
              </a:solidFill>
            </a:endParaRPr>
          </a:p>
        </p:txBody>
      </p:sp>
      <p:cxnSp>
        <p:nvCxnSpPr>
          <p:cNvPr id="114" name="Straight Arrow Connector 113">
            <a:extLst>
              <a:ext uri="{FF2B5EF4-FFF2-40B4-BE49-F238E27FC236}">
                <a16:creationId xmlns:a16="http://schemas.microsoft.com/office/drawing/2014/main" id="{174F21F7-7E4B-4057-9795-38358B593E2A}"/>
              </a:ext>
            </a:extLst>
          </p:cNvPr>
          <p:cNvCxnSpPr>
            <a:cxnSpLocks/>
            <a:stCxn id="96" idx="3"/>
            <a:endCxn id="10" idx="3"/>
          </p:cNvCxnSpPr>
          <p:nvPr/>
        </p:nvCxnSpPr>
        <p:spPr>
          <a:xfrm flipV="1">
            <a:off x="10933947" y="1794512"/>
            <a:ext cx="34776" cy="712896"/>
          </a:xfrm>
          <a:prstGeom prst="bentConnector3">
            <a:avLst>
              <a:gd name="adj1" fmla="val 757350"/>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123" name="Flowchart: Decision 122">
            <a:extLst>
              <a:ext uri="{FF2B5EF4-FFF2-40B4-BE49-F238E27FC236}">
                <a16:creationId xmlns:a16="http://schemas.microsoft.com/office/drawing/2014/main" id="{3D9FA819-5A54-4F03-8EB8-15B8E189F6BD}"/>
              </a:ext>
            </a:extLst>
          </p:cNvPr>
          <p:cNvSpPr/>
          <p:nvPr/>
        </p:nvSpPr>
        <p:spPr>
          <a:xfrm>
            <a:off x="4722512" y="2323635"/>
            <a:ext cx="1216325" cy="367546"/>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Process Status</a:t>
            </a:r>
            <a:endParaRPr lang="en-IN" sz="900" dirty="0"/>
          </a:p>
        </p:txBody>
      </p:sp>
      <p:cxnSp>
        <p:nvCxnSpPr>
          <p:cNvPr id="124" name="Straight Arrow Connector 123">
            <a:extLst>
              <a:ext uri="{FF2B5EF4-FFF2-40B4-BE49-F238E27FC236}">
                <a16:creationId xmlns:a16="http://schemas.microsoft.com/office/drawing/2014/main" id="{7F07CADC-CE63-42E0-9AAD-5C64683C66C2}"/>
              </a:ext>
            </a:extLst>
          </p:cNvPr>
          <p:cNvCxnSpPr>
            <a:cxnSpLocks/>
            <a:stCxn id="12" idx="1"/>
            <a:endCxn id="123" idx="3"/>
          </p:cNvCxnSpPr>
          <p:nvPr/>
        </p:nvCxnSpPr>
        <p:spPr>
          <a:xfrm flipH="1" flipV="1">
            <a:off x="5938837" y="2507408"/>
            <a:ext cx="604994" cy="14171"/>
          </a:xfrm>
          <a:prstGeom prst="straightConnector1">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1FD6078F-87F8-49E9-8177-3B2DEB398C9D}"/>
              </a:ext>
            </a:extLst>
          </p:cNvPr>
          <p:cNvCxnSpPr>
            <a:cxnSpLocks/>
            <a:stCxn id="123" idx="1"/>
            <a:endCxn id="13" idx="3"/>
          </p:cNvCxnSpPr>
          <p:nvPr/>
        </p:nvCxnSpPr>
        <p:spPr>
          <a:xfrm flipH="1">
            <a:off x="3671702" y="2507408"/>
            <a:ext cx="1050810" cy="14171"/>
          </a:xfrm>
          <a:prstGeom prst="straightConnector1">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133" name="Rectangle 132">
            <a:extLst>
              <a:ext uri="{FF2B5EF4-FFF2-40B4-BE49-F238E27FC236}">
                <a16:creationId xmlns:a16="http://schemas.microsoft.com/office/drawing/2014/main" id="{C3BF1CF6-7C15-4B77-B8B3-C34DB849E223}"/>
              </a:ext>
            </a:extLst>
          </p:cNvPr>
          <p:cNvSpPr/>
          <p:nvPr/>
        </p:nvSpPr>
        <p:spPr>
          <a:xfrm>
            <a:off x="3838966" y="2286008"/>
            <a:ext cx="684595" cy="233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Successful</a:t>
            </a:r>
            <a:endParaRPr lang="en-IN" sz="900" dirty="0">
              <a:solidFill>
                <a:schemeClr val="tx1"/>
              </a:solidFill>
            </a:endParaRPr>
          </a:p>
        </p:txBody>
      </p:sp>
      <p:cxnSp>
        <p:nvCxnSpPr>
          <p:cNvPr id="134" name="Straight Arrow Connector 133">
            <a:extLst>
              <a:ext uri="{FF2B5EF4-FFF2-40B4-BE49-F238E27FC236}">
                <a16:creationId xmlns:a16="http://schemas.microsoft.com/office/drawing/2014/main" id="{AD746E59-33F3-4F7E-8023-23F16D97B978}"/>
              </a:ext>
            </a:extLst>
          </p:cNvPr>
          <p:cNvCxnSpPr>
            <a:cxnSpLocks/>
            <a:stCxn id="123" idx="2"/>
            <a:endCxn id="12" idx="2"/>
          </p:cNvCxnSpPr>
          <p:nvPr/>
        </p:nvCxnSpPr>
        <p:spPr>
          <a:xfrm rot="16200000" flipH="1">
            <a:off x="6366484" y="1655371"/>
            <a:ext cx="28342" cy="2099961"/>
          </a:xfrm>
          <a:prstGeom prst="bentConnector3">
            <a:avLst>
              <a:gd name="adj1" fmla="val 906577"/>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137" name="Rectangle 136">
            <a:extLst>
              <a:ext uri="{FF2B5EF4-FFF2-40B4-BE49-F238E27FC236}">
                <a16:creationId xmlns:a16="http://schemas.microsoft.com/office/drawing/2014/main" id="{A5414FFA-4CB3-4279-86E4-9FD49CCFDD40}"/>
              </a:ext>
            </a:extLst>
          </p:cNvPr>
          <p:cNvSpPr/>
          <p:nvPr/>
        </p:nvSpPr>
        <p:spPr>
          <a:xfrm>
            <a:off x="5090841" y="2653448"/>
            <a:ext cx="684595" cy="233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Fail</a:t>
            </a:r>
            <a:endParaRPr lang="en-IN" sz="900" dirty="0">
              <a:solidFill>
                <a:schemeClr val="tx1"/>
              </a:solidFill>
            </a:endParaRPr>
          </a:p>
        </p:txBody>
      </p:sp>
      <p:sp>
        <p:nvSpPr>
          <p:cNvPr id="138" name="Flowchart: Decision 137">
            <a:extLst>
              <a:ext uri="{FF2B5EF4-FFF2-40B4-BE49-F238E27FC236}">
                <a16:creationId xmlns:a16="http://schemas.microsoft.com/office/drawing/2014/main" id="{FBCEF969-FDA2-4081-92EB-A31EEF8A92D3}"/>
              </a:ext>
            </a:extLst>
          </p:cNvPr>
          <p:cNvSpPr/>
          <p:nvPr/>
        </p:nvSpPr>
        <p:spPr>
          <a:xfrm>
            <a:off x="2298667" y="3001767"/>
            <a:ext cx="1216325" cy="367546"/>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Process Status</a:t>
            </a:r>
            <a:endParaRPr lang="en-IN" sz="900" dirty="0"/>
          </a:p>
        </p:txBody>
      </p:sp>
      <p:cxnSp>
        <p:nvCxnSpPr>
          <p:cNvPr id="139" name="Straight Arrow Connector 138">
            <a:extLst>
              <a:ext uri="{FF2B5EF4-FFF2-40B4-BE49-F238E27FC236}">
                <a16:creationId xmlns:a16="http://schemas.microsoft.com/office/drawing/2014/main" id="{DC695560-C22A-4A90-8DD8-75F87AA26C12}"/>
              </a:ext>
            </a:extLst>
          </p:cNvPr>
          <p:cNvCxnSpPr>
            <a:cxnSpLocks/>
            <a:stCxn id="13" idx="2"/>
            <a:endCxn id="138" idx="0"/>
          </p:cNvCxnSpPr>
          <p:nvPr/>
        </p:nvCxnSpPr>
        <p:spPr>
          <a:xfrm flipH="1">
            <a:off x="2906830" y="2719523"/>
            <a:ext cx="1" cy="282244"/>
          </a:xfrm>
          <a:prstGeom prst="straightConnector1">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9112EE33-C9B5-40F4-8322-0946B8A1F753}"/>
              </a:ext>
            </a:extLst>
          </p:cNvPr>
          <p:cNvCxnSpPr>
            <a:cxnSpLocks/>
            <a:stCxn id="138" idx="2"/>
            <a:endCxn id="14" idx="0"/>
          </p:cNvCxnSpPr>
          <p:nvPr/>
        </p:nvCxnSpPr>
        <p:spPr>
          <a:xfrm flipH="1">
            <a:off x="2906829" y="3369313"/>
            <a:ext cx="1" cy="275089"/>
          </a:xfrm>
          <a:prstGeom prst="straightConnector1">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158" name="Rectangle 157">
            <a:extLst>
              <a:ext uri="{FF2B5EF4-FFF2-40B4-BE49-F238E27FC236}">
                <a16:creationId xmlns:a16="http://schemas.microsoft.com/office/drawing/2014/main" id="{161CE72A-FD87-431E-9CEA-66B7011613E9}"/>
              </a:ext>
            </a:extLst>
          </p:cNvPr>
          <p:cNvSpPr/>
          <p:nvPr/>
        </p:nvSpPr>
        <p:spPr>
          <a:xfrm>
            <a:off x="2827567" y="3377237"/>
            <a:ext cx="684595" cy="233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Successful</a:t>
            </a:r>
            <a:endParaRPr lang="en-IN" sz="900" dirty="0">
              <a:solidFill>
                <a:schemeClr val="tx1"/>
              </a:solidFill>
            </a:endParaRPr>
          </a:p>
        </p:txBody>
      </p:sp>
      <p:cxnSp>
        <p:nvCxnSpPr>
          <p:cNvPr id="159" name="Straight Arrow Connector 158">
            <a:extLst>
              <a:ext uri="{FF2B5EF4-FFF2-40B4-BE49-F238E27FC236}">
                <a16:creationId xmlns:a16="http://schemas.microsoft.com/office/drawing/2014/main" id="{0C455013-4837-41C8-A374-DA8676A2DE3A}"/>
              </a:ext>
            </a:extLst>
          </p:cNvPr>
          <p:cNvCxnSpPr>
            <a:cxnSpLocks/>
            <a:stCxn id="138" idx="1"/>
            <a:endCxn id="8" idx="2"/>
          </p:cNvCxnSpPr>
          <p:nvPr/>
        </p:nvCxnSpPr>
        <p:spPr>
          <a:xfrm rot="10800000" flipH="1">
            <a:off x="2298667" y="2003946"/>
            <a:ext cx="2736052" cy="1181594"/>
          </a:xfrm>
          <a:prstGeom prst="bentConnector4">
            <a:avLst>
              <a:gd name="adj1" fmla="val -43864"/>
              <a:gd name="adj2" fmla="val 85184"/>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165" name="Flowchart: Decision 164">
            <a:extLst>
              <a:ext uri="{FF2B5EF4-FFF2-40B4-BE49-F238E27FC236}">
                <a16:creationId xmlns:a16="http://schemas.microsoft.com/office/drawing/2014/main" id="{EC60FA24-B433-4D49-A190-E8F85FA70897}"/>
              </a:ext>
            </a:extLst>
          </p:cNvPr>
          <p:cNvSpPr/>
          <p:nvPr/>
        </p:nvSpPr>
        <p:spPr>
          <a:xfrm>
            <a:off x="4426555" y="3657242"/>
            <a:ext cx="1216325" cy="367546"/>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Process Status</a:t>
            </a:r>
            <a:endParaRPr lang="en-IN" sz="900" dirty="0"/>
          </a:p>
        </p:txBody>
      </p:sp>
      <p:cxnSp>
        <p:nvCxnSpPr>
          <p:cNvPr id="166" name="Straight Arrow Connector 165">
            <a:extLst>
              <a:ext uri="{FF2B5EF4-FFF2-40B4-BE49-F238E27FC236}">
                <a16:creationId xmlns:a16="http://schemas.microsoft.com/office/drawing/2014/main" id="{4C0358E0-ECE1-4513-B9EC-68E950E49123}"/>
              </a:ext>
            </a:extLst>
          </p:cNvPr>
          <p:cNvCxnSpPr>
            <a:cxnSpLocks/>
            <a:stCxn id="14" idx="3"/>
            <a:endCxn id="165" idx="1"/>
          </p:cNvCxnSpPr>
          <p:nvPr/>
        </p:nvCxnSpPr>
        <p:spPr>
          <a:xfrm flipV="1">
            <a:off x="3549766" y="3841015"/>
            <a:ext cx="876789" cy="1331"/>
          </a:xfrm>
          <a:prstGeom prst="straightConnector1">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175" name="Rectangle 174">
            <a:extLst>
              <a:ext uri="{FF2B5EF4-FFF2-40B4-BE49-F238E27FC236}">
                <a16:creationId xmlns:a16="http://schemas.microsoft.com/office/drawing/2014/main" id="{B024A47D-C94B-4A55-9308-28F4591B8839}"/>
              </a:ext>
            </a:extLst>
          </p:cNvPr>
          <p:cNvSpPr/>
          <p:nvPr/>
        </p:nvSpPr>
        <p:spPr>
          <a:xfrm>
            <a:off x="5440594" y="3618747"/>
            <a:ext cx="684595" cy="233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Successful</a:t>
            </a:r>
            <a:endParaRPr lang="en-IN" sz="900" dirty="0">
              <a:solidFill>
                <a:schemeClr val="tx1"/>
              </a:solidFill>
            </a:endParaRPr>
          </a:p>
        </p:txBody>
      </p:sp>
      <p:cxnSp>
        <p:nvCxnSpPr>
          <p:cNvPr id="176" name="Straight Arrow Connector 175">
            <a:extLst>
              <a:ext uri="{FF2B5EF4-FFF2-40B4-BE49-F238E27FC236}">
                <a16:creationId xmlns:a16="http://schemas.microsoft.com/office/drawing/2014/main" id="{B98462F1-62AC-4874-AF87-C146825F50EE}"/>
              </a:ext>
            </a:extLst>
          </p:cNvPr>
          <p:cNvCxnSpPr>
            <a:cxnSpLocks/>
            <a:stCxn id="165" idx="3"/>
            <a:endCxn id="15" idx="1"/>
          </p:cNvCxnSpPr>
          <p:nvPr/>
        </p:nvCxnSpPr>
        <p:spPr>
          <a:xfrm>
            <a:off x="5642880" y="3841015"/>
            <a:ext cx="435658" cy="11438"/>
          </a:xfrm>
          <a:prstGeom prst="straightConnector1">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D92894A6-F929-4C5C-92BB-11C26F354F21}"/>
              </a:ext>
            </a:extLst>
          </p:cNvPr>
          <p:cNvCxnSpPr>
            <a:cxnSpLocks/>
            <a:stCxn id="165" idx="2"/>
            <a:endCxn id="14" idx="2"/>
          </p:cNvCxnSpPr>
          <p:nvPr/>
        </p:nvCxnSpPr>
        <p:spPr>
          <a:xfrm rot="5400000">
            <a:off x="3963023" y="2968595"/>
            <a:ext cx="15502" cy="2127889"/>
          </a:xfrm>
          <a:prstGeom prst="bentConnector3">
            <a:avLst>
              <a:gd name="adj1" fmla="val 1574648"/>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183" name="Rectangle 182">
            <a:extLst>
              <a:ext uri="{FF2B5EF4-FFF2-40B4-BE49-F238E27FC236}">
                <a16:creationId xmlns:a16="http://schemas.microsoft.com/office/drawing/2014/main" id="{87EFF9E3-0C1A-41C7-AAF6-2D81D3BD36F9}"/>
              </a:ext>
            </a:extLst>
          </p:cNvPr>
          <p:cNvSpPr/>
          <p:nvPr/>
        </p:nvSpPr>
        <p:spPr>
          <a:xfrm>
            <a:off x="3819916" y="4091893"/>
            <a:ext cx="684595" cy="233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Fail</a:t>
            </a:r>
            <a:endParaRPr lang="en-IN" sz="900" dirty="0">
              <a:solidFill>
                <a:schemeClr val="tx1"/>
              </a:solidFill>
            </a:endParaRPr>
          </a:p>
        </p:txBody>
      </p:sp>
      <p:sp>
        <p:nvSpPr>
          <p:cNvPr id="184" name="Flowchart: Decision 183">
            <a:extLst>
              <a:ext uri="{FF2B5EF4-FFF2-40B4-BE49-F238E27FC236}">
                <a16:creationId xmlns:a16="http://schemas.microsoft.com/office/drawing/2014/main" id="{58EBDB87-D8E5-4E1A-B887-DC9DBDD70D24}"/>
              </a:ext>
            </a:extLst>
          </p:cNvPr>
          <p:cNvSpPr/>
          <p:nvPr/>
        </p:nvSpPr>
        <p:spPr>
          <a:xfrm>
            <a:off x="7618687" y="3677132"/>
            <a:ext cx="1216325" cy="367546"/>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Process Status</a:t>
            </a:r>
            <a:endParaRPr lang="en-IN" sz="900" dirty="0"/>
          </a:p>
        </p:txBody>
      </p:sp>
      <p:cxnSp>
        <p:nvCxnSpPr>
          <p:cNvPr id="185" name="Straight Arrow Connector 184">
            <a:extLst>
              <a:ext uri="{FF2B5EF4-FFF2-40B4-BE49-F238E27FC236}">
                <a16:creationId xmlns:a16="http://schemas.microsoft.com/office/drawing/2014/main" id="{35FEF244-9707-4E69-9497-09E34CB4B513}"/>
              </a:ext>
            </a:extLst>
          </p:cNvPr>
          <p:cNvCxnSpPr>
            <a:cxnSpLocks/>
            <a:stCxn id="15" idx="3"/>
            <a:endCxn id="184" idx="1"/>
          </p:cNvCxnSpPr>
          <p:nvPr/>
        </p:nvCxnSpPr>
        <p:spPr>
          <a:xfrm>
            <a:off x="7364413" y="3852453"/>
            <a:ext cx="254274" cy="8452"/>
          </a:xfrm>
          <a:prstGeom prst="straightConnector1">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1635211F-0B12-48B6-891B-4ACECCED390D}"/>
              </a:ext>
            </a:extLst>
          </p:cNvPr>
          <p:cNvCxnSpPr>
            <a:cxnSpLocks/>
            <a:stCxn id="184" idx="3"/>
            <a:endCxn id="16" idx="1"/>
          </p:cNvCxnSpPr>
          <p:nvPr/>
        </p:nvCxnSpPr>
        <p:spPr>
          <a:xfrm flipV="1">
            <a:off x="8835012" y="3855901"/>
            <a:ext cx="1067581" cy="5004"/>
          </a:xfrm>
          <a:prstGeom prst="straightConnector1">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192" name="Rectangle 191">
            <a:extLst>
              <a:ext uri="{FF2B5EF4-FFF2-40B4-BE49-F238E27FC236}">
                <a16:creationId xmlns:a16="http://schemas.microsoft.com/office/drawing/2014/main" id="{1BE06767-C021-48ED-A47A-2B686DE49E3E}"/>
              </a:ext>
            </a:extLst>
          </p:cNvPr>
          <p:cNvSpPr/>
          <p:nvPr/>
        </p:nvSpPr>
        <p:spPr>
          <a:xfrm>
            <a:off x="8998252" y="3588736"/>
            <a:ext cx="684595" cy="233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Successful</a:t>
            </a:r>
            <a:endParaRPr lang="en-IN" sz="900" dirty="0">
              <a:solidFill>
                <a:schemeClr val="tx1"/>
              </a:solidFill>
            </a:endParaRPr>
          </a:p>
        </p:txBody>
      </p:sp>
      <p:cxnSp>
        <p:nvCxnSpPr>
          <p:cNvPr id="193" name="Straight Arrow Connector 192">
            <a:extLst>
              <a:ext uri="{FF2B5EF4-FFF2-40B4-BE49-F238E27FC236}">
                <a16:creationId xmlns:a16="http://schemas.microsoft.com/office/drawing/2014/main" id="{DE174130-0B3C-4321-8A23-0BC886C42A75}"/>
              </a:ext>
            </a:extLst>
          </p:cNvPr>
          <p:cNvCxnSpPr>
            <a:cxnSpLocks/>
            <a:stCxn id="184" idx="0"/>
            <a:endCxn id="15" idx="0"/>
          </p:cNvCxnSpPr>
          <p:nvPr/>
        </p:nvCxnSpPr>
        <p:spPr>
          <a:xfrm rot="16200000" flipV="1">
            <a:off x="7462852" y="2913134"/>
            <a:ext cx="22623" cy="1505374"/>
          </a:xfrm>
          <a:prstGeom prst="bentConnector3">
            <a:avLst>
              <a:gd name="adj1" fmla="val 1110476"/>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196" name="Rectangle 195">
            <a:extLst>
              <a:ext uri="{FF2B5EF4-FFF2-40B4-BE49-F238E27FC236}">
                <a16:creationId xmlns:a16="http://schemas.microsoft.com/office/drawing/2014/main" id="{78EBBBDE-EDF7-49DC-BBDD-013009F638F6}"/>
              </a:ext>
            </a:extLst>
          </p:cNvPr>
          <p:cNvSpPr/>
          <p:nvPr/>
        </p:nvSpPr>
        <p:spPr>
          <a:xfrm>
            <a:off x="7726835" y="3424622"/>
            <a:ext cx="684595" cy="233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Fail</a:t>
            </a:r>
            <a:endParaRPr lang="en-IN" sz="900" dirty="0">
              <a:solidFill>
                <a:schemeClr val="tx1"/>
              </a:solidFill>
            </a:endParaRPr>
          </a:p>
        </p:txBody>
      </p:sp>
      <p:sp>
        <p:nvSpPr>
          <p:cNvPr id="197" name="Flowchart: Decision 196">
            <a:extLst>
              <a:ext uri="{FF2B5EF4-FFF2-40B4-BE49-F238E27FC236}">
                <a16:creationId xmlns:a16="http://schemas.microsoft.com/office/drawing/2014/main" id="{8B4CC12A-9DC9-49C4-BD07-EBF4582F7072}"/>
              </a:ext>
            </a:extLst>
          </p:cNvPr>
          <p:cNvSpPr/>
          <p:nvPr/>
        </p:nvSpPr>
        <p:spPr>
          <a:xfrm>
            <a:off x="9937368" y="4313645"/>
            <a:ext cx="1216325" cy="367546"/>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Process Status</a:t>
            </a:r>
            <a:endParaRPr lang="en-IN" sz="900" dirty="0"/>
          </a:p>
        </p:txBody>
      </p:sp>
      <p:cxnSp>
        <p:nvCxnSpPr>
          <p:cNvPr id="198" name="Straight Arrow Connector 197">
            <a:extLst>
              <a:ext uri="{FF2B5EF4-FFF2-40B4-BE49-F238E27FC236}">
                <a16:creationId xmlns:a16="http://schemas.microsoft.com/office/drawing/2014/main" id="{88C3E1A3-6784-4F95-BDC8-3244A02FDCFD}"/>
              </a:ext>
            </a:extLst>
          </p:cNvPr>
          <p:cNvCxnSpPr>
            <a:cxnSpLocks/>
            <a:stCxn id="16" idx="2"/>
            <a:endCxn id="197" idx="0"/>
          </p:cNvCxnSpPr>
          <p:nvPr/>
        </p:nvCxnSpPr>
        <p:spPr>
          <a:xfrm>
            <a:off x="10545531" y="4053845"/>
            <a:ext cx="0" cy="259800"/>
          </a:xfrm>
          <a:prstGeom prst="straightConnector1">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DA437AD0-9EC1-4A3B-8E3E-E8003706DCBC}"/>
              </a:ext>
            </a:extLst>
          </p:cNvPr>
          <p:cNvCxnSpPr>
            <a:cxnSpLocks/>
            <a:stCxn id="197" idx="2"/>
            <a:endCxn id="17" idx="0"/>
          </p:cNvCxnSpPr>
          <p:nvPr/>
        </p:nvCxnSpPr>
        <p:spPr>
          <a:xfrm>
            <a:off x="10545531" y="4681191"/>
            <a:ext cx="0" cy="248240"/>
          </a:xfrm>
          <a:prstGeom prst="straightConnector1">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208" name="Rectangle 207">
            <a:extLst>
              <a:ext uri="{FF2B5EF4-FFF2-40B4-BE49-F238E27FC236}">
                <a16:creationId xmlns:a16="http://schemas.microsoft.com/office/drawing/2014/main" id="{3C63E8FE-69B5-47DD-9467-29E33521F312}"/>
              </a:ext>
            </a:extLst>
          </p:cNvPr>
          <p:cNvSpPr/>
          <p:nvPr/>
        </p:nvSpPr>
        <p:spPr>
          <a:xfrm>
            <a:off x="10591649" y="4642710"/>
            <a:ext cx="684595" cy="233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Successful</a:t>
            </a:r>
            <a:endParaRPr lang="en-IN" sz="900" dirty="0">
              <a:solidFill>
                <a:schemeClr val="tx1"/>
              </a:solidFill>
            </a:endParaRPr>
          </a:p>
        </p:txBody>
      </p:sp>
      <p:cxnSp>
        <p:nvCxnSpPr>
          <p:cNvPr id="209" name="Straight Arrow Connector 113">
            <a:extLst>
              <a:ext uri="{FF2B5EF4-FFF2-40B4-BE49-F238E27FC236}">
                <a16:creationId xmlns:a16="http://schemas.microsoft.com/office/drawing/2014/main" id="{F926C294-E389-47A0-AE94-4BFA2E2FDDD8}"/>
              </a:ext>
            </a:extLst>
          </p:cNvPr>
          <p:cNvCxnSpPr>
            <a:cxnSpLocks/>
            <a:stCxn id="197" idx="3"/>
            <a:endCxn id="16" idx="3"/>
          </p:cNvCxnSpPr>
          <p:nvPr/>
        </p:nvCxnSpPr>
        <p:spPr>
          <a:xfrm flipV="1">
            <a:off x="11153693" y="3855901"/>
            <a:ext cx="34775" cy="641517"/>
          </a:xfrm>
          <a:prstGeom prst="bentConnector3">
            <a:avLst>
              <a:gd name="adj1" fmla="val 757369"/>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212" name="Rectangle 211">
            <a:extLst>
              <a:ext uri="{FF2B5EF4-FFF2-40B4-BE49-F238E27FC236}">
                <a16:creationId xmlns:a16="http://schemas.microsoft.com/office/drawing/2014/main" id="{A553670D-8D3C-4941-9EC2-393929BC16BF}"/>
              </a:ext>
            </a:extLst>
          </p:cNvPr>
          <p:cNvSpPr/>
          <p:nvPr/>
        </p:nvSpPr>
        <p:spPr>
          <a:xfrm>
            <a:off x="10933947" y="4271535"/>
            <a:ext cx="684595" cy="233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Fail</a:t>
            </a:r>
            <a:endParaRPr lang="en-IN" sz="900" dirty="0">
              <a:solidFill>
                <a:schemeClr val="tx1"/>
              </a:solidFill>
            </a:endParaRPr>
          </a:p>
        </p:txBody>
      </p:sp>
      <p:cxnSp>
        <p:nvCxnSpPr>
          <p:cNvPr id="213" name="Straight Arrow Connector 212">
            <a:extLst>
              <a:ext uri="{FF2B5EF4-FFF2-40B4-BE49-F238E27FC236}">
                <a16:creationId xmlns:a16="http://schemas.microsoft.com/office/drawing/2014/main" id="{C88C263B-6D76-4EB0-9867-98AC1A10A9B5}"/>
              </a:ext>
            </a:extLst>
          </p:cNvPr>
          <p:cNvCxnSpPr>
            <a:cxnSpLocks/>
            <a:stCxn id="17" idx="1"/>
            <a:endCxn id="18" idx="3"/>
          </p:cNvCxnSpPr>
          <p:nvPr/>
        </p:nvCxnSpPr>
        <p:spPr>
          <a:xfrm flipH="1" flipV="1">
            <a:off x="9425744" y="5121467"/>
            <a:ext cx="476849" cy="5908"/>
          </a:xfrm>
          <a:prstGeom prst="straightConnector1">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217" name="Flowchart: Decision 216">
            <a:extLst>
              <a:ext uri="{FF2B5EF4-FFF2-40B4-BE49-F238E27FC236}">
                <a16:creationId xmlns:a16="http://schemas.microsoft.com/office/drawing/2014/main" id="{EA1784F5-2D8C-4301-9FA4-15A0594869A4}"/>
              </a:ext>
            </a:extLst>
          </p:cNvPr>
          <p:cNvSpPr/>
          <p:nvPr/>
        </p:nvSpPr>
        <p:spPr>
          <a:xfrm>
            <a:off x="3288186" y="4932378"/>
            <a:ext cx="1216325" cy="367546"/>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Process Status</a:t>
            </a:r>
            <a:endParaRPr lang="en-IN" sz="900" dirty="0"/>
          </a:p>
        </p:txBody>
      </p:sp>
      <p:cxnSp>
        <p:nvCxnSpPr>
          <p:cNvPr id="218" name="Straight Arrow Connector 217">
            <a:extLst>
              <a:ext uri="{FF2B5EF4-FFF2-40B4-BE49-F238E27FC236}">
                <a16:creationId xmlns:a16="http://schemas.microsoft.com/office/drawing/2014/main" id="{66FF6090-95F9-4DC7-BEC1-591682355977}"/>
              </a:ext>
            </a:extLst>
          </p:cNvPr>
          <p:cNvCxnSpPr>
            <a:cxnSpLocks/>
            <a:stCxn id="18" idx="1"/>
            <a:endCxn id="217" idx="3"/>
          </p:cNvCxnSpPr>
          <p:nvPr/>
        </p:nvCxnSpPr>
        <p:spPr>
          <a:xfrm flipH="1" flipV="1">
            <a:off x="4504511" y="5116151"/>
            <a:ext cx="530206" cy="5316"/>
          </a:xfrm>
          <a:prstGeom prst="straightConnector1">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8A05C6C2-E21F-4F22-AEEC-83F3C4D16BC3}"/>
              </a:ext>
            </a:extLst>
          </p:cNvPr>
          <p:cNvCxnSpPr>
            <a:cxnSpLocks/>
            <a:stCxn id="217" idx="1"/>
            <a:endCxn id="234" idx="3"/>
          </p:cNvCxnSpPr>
          <p:nvPr/>
        </p:nvCxnSpPr>
        <p:spPr>
          <a:xfrm rot="10800000" flipV="1">
            <a:off x="2757980" y="5116150"/>
            <a:ext cx="530206" cy="321385"/>
          </a:xfrm>
          <a:prstGeom prst="bentConnector3">
            <a:avLst>
              <a:gd name="adj1" fmla="val 50000"/>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227" name="Rectangle 226">
            <a:extLst>
              <a:ext uri="{FF2B5EF4-FFF2-40B4-BE49-F238E27FC236}">
                <a16:creationId xmlns:a16="http://schemas.microsoft.com/office/drawing/2014/main" id="{9CBE7286-6985-4660-926A-FAD16862F66B}"/>
              </a:ext>
            </a:extLst>
          </p:cNvPr>
          <p:cNvSpPr/>
          <p:nvPr/>
        </p:nvSpPr>
        <p:spPr>
          <a:xfrm>
            <a:off x="2707615" y="4911777"/>
            <a:ext cx="684595" cy="233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Successful</a:t>
            </a:r>
            <a:endParaRPr lang="en-IN" sz="900" dirty="0">
              <a:solidFill>
                <a:schemeClr val="tx1"/>
              </a:solidFill>
            </a:endParaRPr>
          </a:p>
        </p:txBody>
      </p:sp>
      <p:cxnSp>
        <p:nvCxnSpPr>
          <p:cNvPr id="228" name="Straight Arrow Connector 227">
            <a:extLst>
              <a:ext uri="{FF2B5EF4-FFF2-40B4-BE49-F238E27FC236}">
                <a16:creationId xmlns:a16="http://schemas.microsoft.com/office/drawing/2014/main" id="{0DDE5C01-AA53-463D-8920-7982D5AE5709}"/>
              </a:ext>
            </a:extLst>
          </p:cNvPr>
          <p:cNvCxnSpPr>
            <a:cxnSpLocks/>
            <a:stCxn id="217" idx="0"/>
            <a:endCxn id="18" idx="0"/>
          </p:cNvCxnSpPr>
          <p:nvPr/>
        </p:nvCxnSpPr>
        <p:spPr>
          <a:xfrm rot="5400000" flipH="1" flipV="1">
            <a:off x="5558863" y="3261010"/>
            <a:ext cx="8855" cy="3333882"/>
          </a:xfrm>
          <a:prstGeom prst="bentConnector3">
            <a:avLst>
              <a:gd name="adj1" fmla="val 2681592"/>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231" name="Rectangle 230">
            <a:extLst>
              <a:ext uri="{FF2B5EF4-FFF2-40B4-BE49-F238E27FC236}">
                <a16:creationId xmlns:a16="http://schemas.microsoft.com/office/drawing/2014/main" id="{A8DADB33-8C17-40F8-8F00-B4925D6E5AF5}"/>
              </a:ext>
            </a:extLst>
          </p:cNvPr>
          <p:cNvSpPr/>
          <p:nvPr/>
        </p:nvSpPr>
        <p:spPr>
          <a:xfrm>
            <a:off x="3666693" y="4703210"/>
            <a:ext cx="684595" cy="233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Fail</a:t>
            </a:r>
            <a:endParaRPr lang="en-IN" sz="900" dirty="0">
              <a:solidFill>
                <a:schemeClr val="tx1"/>
              </a:solidFill>
            </a:endParaRPr>
          </a:p>
        </p:txBody>
      </p:sp>
      <p:sp>
        <p:nvSpPr>
          <p:cNvPr id="234" name="Flowchart: Process 233">
            <a:extLst>
              <a:ext uri="{FF2B5EF4-FFF2-40B4-BE49-F238E27FC236}">
                <a16:creationId xmlns:a16="http://schemas.microsoft.com/office/drawing/2014/main" id="{636E9620-1C18-43DE-9365-95F0F6E63E18}"/>
              </a:ext>
            </a:extLst>
          </p:cNvPr>
          <p:cNvSpPr/>
          <p:nvPr/>
        </p:nvSpPr>
        <p:spPr>
          <a:xfrm>
            <a:off x="1472105" y="5239592"/>
            <a:ext cx="1285875" cy="39588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Convert Data Frame into csv File</a:t>
            </a:r>
          </a:p>
        </p:txBody>
      </p:sp>
      <p:sp>
        <p:nvSpPr>
          <p:cNvPr id="236" name="Flowchart: Decision 235">
            <a:extLst>
              <a:ext uri="{FF2B5EF4-FFF2-40B4-BE49-F238E27FC236}">
                <a16:creationId xmlns:a16="http://schemas.microsoft.com/office/drawing/2014/main" id="{F93960B6-22C2-485F-82DA-19505E328D8E}"/>
              </a:ext>
            </a:extLst>
          </p:cNvPr>
          <p:cNvSpPr/>
          <p:nvPr/>
        </p:nvSpPr>
        <p:spPr>
          <a:xfrm>
            <a:off x="770011" y="4638893"/>
            <a:ext cx="1216325" cy="367546"/>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Process Status</a:t>
            </a:r>
            <a:endParaRPr lang="en-IN" sz="900" dirty="0"/>
          </a:p>
        </p:txBody>
      </p:sp>
      <p:cxnSp>
        <p:nvCxnSpPr>
          <p:cNvPr id="237" name="Straight Arrow Connector 220">
            <a:extLst>
              <a:ext uri="{FF2B5EF4-FFF2-40B4-BE49-F238E27FC236}">
                <a16:creationId xmlns:a16="http://schemas.microsoft.com/office/drawing/2014/main" id="{4F4261CF-38F9-42BC-9BC2-378C98FB74EF}"/>
              </a:ext>
            </a:extLst>
          </p:cNvPr>
          <p:cNvCxnSpPr>
            <a:cxnSpLocks/>
            <a:stCxn id="234" idx="1"/>
            <a:endCxn id="236" idx="2"/>
          </p:cNvCxnSpPr>
          <p:nvPr/>
        </p:nvCxnSpPr>
        <p:spPr>
          <a:xfrm rot="10800000">
            <a:off x="1378175" y="5006440"/>
            <a:ext cx="93931" cy="431097"/>
          </a:xfrm>
          <a:prstGeom prst="bentConnector2">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2CE4B0FD-FDC6-4CAD-8D6D-38FD46292D8B}"/>
              </a:ext>
            </a:extLst>
          </p:cNvPr>
          <p:cNvCxnSpPr>
            <a:cxnSpLocks/>
            <a:stCxn id="236" idx="0"/>
            <a:endCxn id="19" idx="2"/>
          </p:cNvCxnSpPr>
          <p:nvPr/>
        </p:nvCxnSpPr>
        <p:spPr>
          <a:xfrm flipH="1" flipV="1">
            <a:off x="1370580" y="4330868"/>
            <a:ext cx="7594" cy="308025"/>
          </a:xfrm>
          <a:prstGeom prst="straightConnector1">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243" name="Rectangle 242">
            <a:extLst>
              <a:ext uri="{FF2B5EF4-FFF2-40B4-BE49-F238E27FC236}">
                <a16:creationId xmlns:a16="http://schemas.microsoft.com/office/drawing/2014/main" id="{40F2F00D-C011-470E-A443-FFBC3335DFD6}"/>
              </a:ext>
            </a:extLst>
          </p:cNvPr>
          <p:cNvSpPr/>
          <p:nvPr/>
        </p:nvSpPr>
        <p:spPr>
          <a:xfrm>
            <a:off x="770011" y="4387862"/>
            <a:ext cx="684595" cy="233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Successful</a:t>
            </a:r>
            <a:endParaRPr lang="en-IN" sz="900" dirty="0">
              <a:solidFill>
                <a:schemeClr val="tx1"/>
              </a:solidFill>
            </a:endParaRPr>
          </a:p>
        </p:txBody>
      </p:sp>
      <p:cxnSp>
        <p:nvCxnSpPr>
          <p:cNvPr id="244" name="Straight Arrow Connector 227">
            <a:extLst>
              <a:ext uri="{FF2B5EF4-FFF2-40B4-BE49-F238E27FC236}">
                <a16:creationId xmlns:a16="http://schemas.microsoft.com/office/drawing/2014/main" id="{26178CEF-9F20-4A93-871C-A0AEF3BB7776}"/>
              </a:ext>
            </a:extLst>
          </p:cNvPr>
          <p:cNvCxnSpPr>
            <a:cxnSpLocks/>
            <a:stCxn id="236" idx="3"/>
            <a:endCxn id="234" idx="0"/>
          </p:cNvCxnSpPr>
          <p:nvPr/>
        </p:nvCxnSpPr>
        <p:spPr>
          <a:xfrm>
            <a:off x="1986336" y="4822666"/>
            <a:ext cx="128707" cy="416926"/>
          </a:xfrm>
          <a:prstGeom prst="bentConnector2">
            <a:avLst/>
          </a:prstGeom>
          <a:ln>
            <a:solidFill>
              <a:schemeClr val="tx1"/>
            </a:solidFill>
            <a:headEnd type="ova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5709083"/>
            <a:ext cx="10221839" cy="549049"/>
          </a:xfrm>
          <a:prstGeom prst="rect">
            <a:avLst/>
          </a:prstGeom>
        </p:spPr>
        <p:txBody>
          <a:bodyPr lIns="91440" tIns="45720" rIns="91440" bIns="45720" anchor="t">
            <a:noAutofit/>
          </a:bodyPr>
          <a:lstStyle/>
          <a:p>
            <a:pPr marL="0" indent="0">
              <a:lnSpc>
                <a:spcPct val="120000"/>
              </a:lnSpc>
              <a:spcBef>
                <a:spcPts val="0"/>
              </a:spcBef>
              <a:buNone/>
            </a:pPr>
            <a:r>
              <a:rPr lang="en-US" sz="1200" dirty="0">
                <a:solidFill>
                  <a:schemeClr val="accent3">
                    <a:lumMod val="25000"/>
                  </a:schemeClr>
                </a:solidFill>
              </a:rPr>
              <a:t>For more details  of Data Collection using Web Scrapping Technique, GitHub details are given below.</a:t>
            </a:r>
          </a:p>
          <a:p>
            <a:pPr marL="0" indent="0">
              <a:lnSpc>
                <a:spcPct val="120000"/>
              </a:lnSpc>
              <a:spcBef>
                <a:spcPts val="0"/>
              </a:spcBef>
              <a:buNone/>
            </a:pPr>
            <a:r>
              <a:rPr lang="en-US" sz="1200" dirty="0">
                <a:solidFill>
                  <a:schemeClr val="accent3">
                    <a:lumMod val="25000"/>
                  </a:schemeClr>
                </a:solidFill>
              </a:rPr>
              <a:t>GitHub Link - </a:t>
            </a:r>
            <a:r>
              <a:rPr lang="en-US" sz="1200" dirty="0">
                <a:solidFill>
                  <a:schemeClr val="accent3">
                    <a:lumMod val="25000"/>
                  </a:schemeClr>
                </a:solidFill>
                <a:hlinkClick r:id="rId3"/>
              </a:rPr>
              <a:t>https://github.com/daboprasaddutta0/Applied-Data-Science-Capstone/blob/master/Week%201/F_A_Web_Scrapping.ipynb</a:t>
            </a:r>
            <a:endParaRPr lang="en-US" sz="1200" dirty="0">
              <a:solidFill>
                <a:schemeClr val="accent3">
                  <a:lumMod val="25000"/>
                </a:schemeClr>
              </a:solidFill>
            </a:endParaRPr>
          </a:p>
          <a:p>
            <a:pPr marL="0" indent="0">
              <a:lnSpc>
                <a:spcPct val="120000"/>
              </a:lnSpc>
              <a:spcBef>
                <a:spcPts val="0"/>
              </a:spcBef>
              <a:buNone/>
            </a:pPr>
            <a:endParaRPr lang="en-US" sz="1200" dirty="0">
              <a:solidFill>
                <a:schemeClr val="accent3">
                  <a:lumMod val="25000"/>
                </a:schemeClr>
              </a:solidFill>
            </a:endParaRPr>
          </a:p>
          <a:p>
            <a:pPr marL="0" indent="0">
              <a:lnSpc>
                <a:spcPct val="120000"/>
              </a:lnSpc>
              <a:spcBef>
                <a:spcPts val="0"/>
              </a:spcBef>
              <a:buNone/>
            </a:pPr>
            <a:endParaRPr lang="en-US" sz="1200" dirty="0">
              <a:solidFill>
                <a:schemeClr val="accent3">
                  <a:lumMod val="25000"/>
                </a:schemeClr>
              </a:solidFill>
            </a:endParaRPr>
          </a:p>
          <a:p>
            <a:pPr marL="0" indent="0">
              <a:lnSpc>
                <a:spcPct val="120000"/>
              </a:lnSpc>
              <a:spcBef>
                <a:spcPts val="0"/>
              </a:spcBef>
              <a:buNone/>
            </a:pPr>
            <a:endParaRPr lang="en-US" sz="1200" dirty="0">
              <a:solidFill>
                <a:schemeClr val="accent3">
                  <a:lumMod val="25000"/>
                </a:schemeClr>
              </a:solidFill>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Web Scraping</a:t>
            </a:r>
            <a:endParaRPr lang="en-US" dirty="0">
              <a:solidFill>
                <a:srgbClr val="0B49CB"/>
              </a:solidFill>
            </a:endParaRPr>
          </a:p>
        </p:txBody>
      </p:sp>
      <p:sp>
        <p:nvSpPr>
          <p:cNvPr id="8" name="Flowchart: Terminator 7">
            <a:extLst>
              <a:ext uri="{FF2B5EF4-FFF2-40B4-BE49-F238E27FC236}">
                <a16:creationId xmlns:a16="http://schemas.microsoft.com/office/drawing/2014/main" id="{B03C2DAD-DC0B-4E28-AB92-AC3BC9D83A4C}"/>
              </a:ext>
            </a:extLst>
          </p:cNvPr>
          <p:cNvSpPr/>
          <p:nvPr/>
        </p:nvSpPr>
        <p:spPr>
          <a:xfrm>
            <a:off x="770011" y="1590304"/>
            <a:ext cx="1716014" cy="36195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Data Collection using Web Scrapping Technique</a:t>
            </a:r>
          </a:p>
        </p:txBody>
      </p:sp>
      <p:sp>
        <p:nvSpPr>
          <p:cNvPr id="9" name="Flowchart: Process 8">
            <a:extLst>
              <a:ext uri="{FF2B5EF4-FFF2-40B4-BE49-F238E27FC236}">
                <a16:creationId xmlns:a16="http://schemas.microsoft.com/office/drawing/2014/main" id="{BFF29BFE-3761-4BF9-8223-39DE869A03C3}"/>
              </a:ext>
            </a:extLst>
          </p:cNvPr>
          <p:cNvSpPr/>
          <p:nvPr/>
        </p:nvSpPr>
        <p:spPr>
          <a:xfrm>
            <a:off x="3005531" y="1590304"/>
            <a:ext cx="1716014" cy="3619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Install required python packages (Ex:beautifulsoup4,requests)</a:t>
            </a:r>
          </a:p>
        </p:txBody>
      </p:sp>
      <p:sp>
        <p:nvSpPr>
          <p:cNvPr id="12" name="Flowchart: Process 11">
            <a:extLst>
              <a:ext uri="{FF2B5EF4-FFF2-40B4-BE49-F238E27FC236}">
                <a16:creationId xmlns:a16="http://schemas.microsoft.com/office/drawing/2014/main" id="{162B6878-685A-4675-91DF-9A4C5FA65F1D}"/>
              </a:ext>
            </a:extLst>
          </p:cNvPr>
          <p:cNvSpPr/>
          <p:nvPr/>
        </p:nvSpPr>
        <p:spPr>
          <a:xfrm>
            <a:off x="5183145" y="1590304"/>
            <a:ext cx="1716014" cy="3619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Import  required Libraries</a:t>
            </a:r>
          </a:p>
        </p:txBody>
      </p:sp>
      <p:sp>
        <p:nvSpPr>
          <p:cNvPr id="13" name="Flowchart: Process 12">
            <a:extLst>
              <a:ext uri="{FF2B5EF4-FFF2-40B4-BE49-F238E27FC236}">
                <a16:creationId xmlns:a16="http://schemas.microsoft.com/office/drawing/2014/main" id="{69DF3CE0-D4B8-4ABF-A86E-3D74D872DF49}"/>
              </a:ext>
            </a:extLst>
          </p:cNvPr>
          <p:cNvSpPr/>
          <p:nvPr/>
        </p:nvSpPr>
        <p:spPr>
          <a:xfrm>
            <a:off x="7264137" y="1581150"/>
            <a:ext cx="1716014" cy="3619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Define functions to process table content</a:t>
            </a:r>
          </a:p>
        </p:txBody>
      </p:sp>
      <p:sp>
        <p:nvSpPr>
          <p:cNvPr id="14" name="Flowchart: Process 13">
            <a:extLst>
              <a:ext uri="{FF2B5EF4-FFF2-40B4-BE49-F238E27FC236}">
                <a16:creationId xmlns:a16="http://schemas.microsoft.com/office/drawing/2014/main" id="{10430638-EEE7-4A04-AE65-8ECFEC2B6DF1}"/>
              </a:ext>
            </a:extLst>
          </p:cNvPr>
          <p:cNvSpPr/>
          <p:nvPr/>
        </p:nvSpPr>
        <p:spPr>
          <a:xfrm>
            <a:off x="9345129" y="1529132"/>
            <a:ext cx="2457450" cy="4572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Perform an HTTP GET method to request the Falcon9 Launch HTML page, as an HTTP response and store it.</a:t>
            </a:r>
            <a:endParaRPr lang="en-IN" sz="900" dirty="0"/>
          </a:p>
        </p:txBody>
      </p:sp>
      <p:sp>
        <p:nvSpPr>
          <p:cNvPr id="15" name="Flowchart: Process 14">
            <a:extLst>
              <a:ext uri="{FF2B5EF4-FFF2-40B4-BE49-F238E27FC236}">
                <a16:creationId xmlns:a16="http://schemas.microsoft.com/office/drawing/2014/main" id="{BB750A86-8CF7-4F5E-8090-656384666517}"/>
              </a:ext>
            </a:extLst>
          </p:cNvPr>
          <p:cNvSpPr/>
          <p:nvPr/>
        </p:nvSpPr>
        <p:spPr>
          <a:xfrm>
            <a:off x="9674293" y="3316921"/>
            <a:ext cx="1799121" cy="3619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Create a </a:t>
            </a:r>
            <a:r>
              <a:rPr lang="en-US" sz="900" dirty="0" err="1"/>
              <a:t>BeautifulSoup</a:t>
            </a:r>
            <a:r>
              <a:rPr lang="en-US" sz="900" dirty="0"/>
              <a:t> object from the HTML response</a:t>
            </a:r>
            <a:endParaRPr lang="en-IN" sz="900" dirty="0"/>
          </a:p>
        </p:txBody>
      </p:sp>
      <p:sp>
        <p:nvSpPr>
          <p:cNvPr id="16" name="Flowchart: Process 15">
            <a:extLst>
              <a:ext uri="{FF2B5EF4-FFF2-40B4-BE49-F238E27FC236}">
                <a16:creationId xmlns:a16="http://schemas.microsoft.com/office/drawing/2014/main" id="{1AFB0E6E-4A19-49CA-AD76-A6692538C30B}"/>
              </a:ext>
            </a:extLst>
          </p:cNvPr>
          <p:cNvSpPr/>
          <p:nvPr/>
        </p:nvSpPr>
        <p:spPr>
          <a:xfrm>
            <a:off x="5904506" y="2550018"/>
            <a:ext cx="1799121" cy="3619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Extract all column names from the HTML table header</a:t>
            </a:r>
            <a:endParaRPr lang="en-IN" sz="900" dirty="0"/>
          </a:p>
        </p:txBody>
      </p:sp>
      <p:sp>
        <p:nvSpPr>
          <p:cNvPr id="17" name="Flowchart: Process 16">
            <a:extLst>
              <a:ext uri="{FF2B5EF4-FFF2-40B4-BE49-F238E27FC236}">
                <a16:creationId xmlns:a16="http://schemas.microsoft.com/office/drawing/2014/main" id="{09FC7AFA-7C56-461F-B398-C6C10D407B6A}"/>
              </a:ext>
            </a:extLst>
          </p:cNvPr>
          <p:cNvSpPr/>
          <p:nvPr/>
        </p:nvSpPr>
        <p:spPr>
          <a:xfrm>
            <a:off x="1117919" y="2498740"/>
            <a:ext cx="1799121" cy="4645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Create an empty dictionary with keys from the extracted column names</a:t>
            </a:r>
            <a:endParaRPr lang="en-IN" sz="900" dirty="0"/>
          </a:p>
        </p:txBody>
      </p:sp>
      <p:sp>
        <p:nvSpPr>
          <p:cNvPr id="18" name="Flowchart: Process 17">
            <a:extLst>
              <a:ext uri="{FF2B5EF4-FFF2-40B4-BE49-F238E27FC236}">
                <a16:creationId xmlns:a16="http://schemas.microsoft.com/office/drawing/2014/main" id="{89C8049A-0CCD-42CB-975B-A97C47A291CD}"/>
              </a:ext>
            </a:extLst>
          </p:cNvPr>
          <p:cNvSpPr/>
          <p:nvPr/>
        </p:nvSpPr>
        <p:spPr>
          <a:xfrm>
            <a:off x="3148297" y="3324688"/>
            <a:ext cx="1799121" cy="38941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Using parsing extract data from rows and store it into dictionary</a:t>
            </a:r>
            <a:endParaRPr lang="en-IN" sz="900" dirty="0"/>
          </a:p>
        </p:txBody>
      </p:sp>
      <p:sp>
        <p:nvSpPr>
          <p:cNvPr id="19" name="Flowchart: Process 18">
            <a:extLst>
              <a:ext uri="{FF2B5EF4-FFF2-40B4-BE49-F238E27FC236}">
                <a16:creationId xmlns:a16="http://schemas.microsoft.com/office/drawing/2014/main" id="{6CB0445A-C71C-473D-B084-F0BFB8679114}"/>
              </a:ext>
            </a:extLst>
          </p:cNvPr>
          <p:cNvSpPr/>
          <p:nvPr/>
        </p:nvSpPr>
        <p:spPr>
          <a:xfrm>
            <a:off x="7363518" y="4441819"/>
            <a:ext cx="1799121" cy="38941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Convert dictionary into Data Frame</a:t>
            </a:r>
            <a:endParaRPr lang="en-IN" sz="900" dirty="0"/>
          </a:p>
        </p:txBody>
      </p:sp>
      <p:sp>
        <p:nvSpPr>
          <p:cNvPr id="20" name="Flowchart: Process 19">
            <a:extLst>
              <a:ext uri="{FF2B5EF4-FFF2-40B4-BE49-F238E27FC236}">
                <a16:creationId xmlns:a16="http://schemas.microsoft.com/office/drawing/2014/main" id="{B84F9C84-8F8E-4760-B78E-82B0CDEB5950}"/>
              </a:ext>
            </a:extLst>
          </p:cNvPr>
          <p:cNvSpPr/>
          <p:nvPr/>
        </p:nvSpPr>
        <p:spPr>
          <a:xfrm>
            <a:off x="6166174" y="5091914"/>
            <a:ext cx="1799121" cy="38941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Convert Data Frame to csv file.</a:t>
            </a:r>
            <a:endParaRPr lang="en-IN" sz="900" dirty="0"/>
          </a:p>
        </p:txBody>
      </p:sp>
      <p:sp>
        <p:nvSpPr>
          <p:cNvPr id="21" name="Flowchart: Terminator 20">
            <a:extLst>
              <a:ext uri="{FF2B5EF4-FFF2-40B4-BE49-F238E27FC236}">
                <a16:creationId xmlns:a16="http://schemas.microsoft.com/office/drawing/2014/main" id="{4F3D7697-E8F6-41A2-8B8F-9F91A5824EED}"/>
              </a:ext>
            </a:extLst>
          </p:cNvPr>
          <p:cNvSpPr/>
          <p:nvPr/>
        </p:nvSpPr>
        <p:spPr>
          <a:xfrm>
            <a:off x="1432283" y="5107868"/>
            <a:ext cx="1716014" cy="36195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Data Frame is ready for use.</a:t>
            </a:r>
          </a:p>
        </p:txBody>
      </p:sp>
      <p:cxnSp>
        <p:nvCxnSpPr>
          <p:cNvPr id="22" name="Straight Arrow Connector 21">
            <a:extLst>
              <a:ext uri="{FF2B5EF4-FFF2-40B4-BE49-F238E27FC236}">
                <a16:creationId xmlns:a16="http://schemas.microsoft.com/office/drawing/2014/main" id="{893674AF-EE38-4E1F-A160-03EE55F84D32}"/>
              </a:ext>
            </a:extLst>
          </p:cNvPr>
          <p:cNvCxnSpPr>
            <a:stCxn id="8" idx="3"/>
            <a:endCxn id="9" idx="1"/>
          </p:cNvCxnSpPr>
          <p:nvPr/>
        </p:nvCxnSpPr>
        <p:spPr>
          <a:xfrm>
            <a:off x="2486025" y="1771279"/>
            <a:ext cx="5195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7449D39-AC79-4363-B33D-75FB4037732D}"/>
              </a:ext>
            </a:extLst>
          </p:cNvPr>
          <p:cNvCxnSpPr>
            <a:cxnSpLocks/>
            <a:stCxn id="9" idx="3"/>
            <a:endCxn id="12" idx="1"/>
          </p:cNvCxnSpPr>
          <p:nvPr/>
        </p:nvCxnSpPr>
        <p:spPr>
          <a:xfrm>
            <a:off x="4721545" y="1771279"/>
            <a:ext cx="461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33CB564-E6AF-4284-A9CF-F2849F53B22F}"/>
              </a:ext>
            </a:extLst>
          </p:cNvPr>
          <p:cNvCxnSpPr>
            <a:cxnSpLocks/>
            <a:stCxn id="12" idx="3"/>
            <a:endCxn id="13" idx="1"/>
          </p:cNvCxnSpPr>
          <p:nvPr/>
        </p:nvCxnSpPr>
        <p:spPr>
          <a:xfrm flipV="1">
            <a:off x="6899159" y="1762125"/>
            <a:ext cx="364978" cy="9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1EDFE39-6FD5-45DA-A3E7-FCA2EAE21E2E}"/>
              </a:ext>
            </a:extLst>
          </p:cNvPr>
          <p:cNvCxnSpPr>
            <a:cxnSpLocks/>
            <a:stCxn id="13" idx="3"/>
            <a:endCxn id="14" idx="1"/>
          </p:cNvCxnSpPr>
          <p:nvPr/>
        </p:nvCxnSpPr>
        <p:spPr>
          <a:xfrm flipV="1">
            <a:off x="8980151" y="1757732"/>
            <a:ext cx="364978" cy="4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Flowchart: Decision 67">
            <a:extLst>
              <a:ext uri="{FF2B5EF4-FFF2-40B4-BE49-F238E27FC236}">
                <a16:creationId xmlns:a16="http://schemas.microsoft.com/office/drawing/2014/main" id="{CD0F8F9F-8A9D-479D-8B8C-1C897E237450}"/>
              </a:ext>
            </a:extLst>
          </p:cNvPr>
          <p:cNvSpPr/>
          <p:nvPr/>
        </p:nvSpPr>
        <p:spPr>
          <a:xfrm>
            <a:off x="9891412" y="2371170"/>
            <a:ext cx="1362073" cy="549049"/>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Process Status</a:t>
            </a:r>
          </a:p>
        </p:txBody>
      </p:sp>
      <p:cxnSp>
        <p:nvCxnSpPr>
          <p:cNvPr id="69" name="Straight Arrow Connector 68">
            <a:extLst>
              <a:ext uri="{FF2B5EF4-FFF2-40B4-BE49-F238E27FC236}">
                <a16:creationId xmlns:a16="http://schemas.microsoft.com/office/drawing/2014/main" id="{19E99DAE-D8B5-43D5-A2E5-742EE759501D}"/>
              </a:ext>
            </a:extLst>
          </p:cNvPr>
          <p:cNvCxnSpPr>
            <a:cxnSpLocks/>
            <a:stCxn id="14" idx="2"/>
            <a:endCxn id="68" idx="0"/>
          </p:cNvCxnSpPr>
          <p:nvPr/>
        </p:nvCxnSpPr>
        <p:spPr>
          <a:xfrm flipH="1">
            <a:off x="10572449" y="1986332"/>
            <a:ext cx="1405" cy="384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8022B736-3762-4C48-AF8A-54CCD9A47353}"/>
              </a:ext>
            </a:extLst>
          </p:cNvPr>
          <p:cNvCxnSpPr>
            <a:cxnSpLocks/>
            <a:stCxn id="68" idx="2"/>
            <a:endCxn id="15" idx="0"/>
          </p:cNvCxnSpPr>
          <p:nvPr/>
        </p:nvCxnSpPr>
        <p:spPr>
          <a:xfrm>
            <a:off x="10572449" y="2920219"/>
            <a:ext cx="1405" cy="396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183606F-B4EC-4589-9F8F-451D701D8367}"/>
              </a:ext>
            </a:extLst>
          </p:cNvPr>
          <p:cNvCxnSpPr>
            <a:cxnSpLocks/>
            <a:stCxn id="68" idx="3"/>
            <a:endCxn id="14" idx="3"/>
          </p:cNvCxnSpPr>
          <p:nvPr/>
        </p:nvCxnSpPr>
        <p:spPr>
          <a:xfrm flipV="1">
            <a:off x="11253485" y="1757732"/>
            <a:ext cx="549094" cy="887963"/>
          </a:xfrm>
          <a:prstGeom prst="bentConnector3">
            <a:avLst>
              <a:gd name="adj1" fmla="val 141632"/>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39550011-E05D-413D-B66C-59AEFCD3C25B}"/>
              </a:ext>
            </a:extLst>
          </p:cNvPr>
          <p:cNvSpPr/>
          <p:nvPr/>
        </p:nvSpPr>
        <p:spPr>
          <a:xfrm>
            <a:off x="9674293" y="2969580"/>
            <a:ext cx="805707" cy="1782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solidFill>
              </a:rPr>
              <a:t>Successful</a:t>
            </a:r>
          </a:p>
        </p:txBody>
      </p:sp>
      <p:sp>
        <p:nvSpPr>
          <p:cNvPr id="85" name="Rectangle 84">
            <a:extLst>
              <a:ext uri="{FF2B5EF4-FFF2-40B4-BE49-F238E27FC236}">
                <a16:creationId xmlns:a16="http://schemas.microsoft.com/office/drawing/2014/main" id="{5046C358-E2A4-46A8-9B8E-C50B8EFA4FC6}"/>
              </a:ext>
            </a:extLst>
          </p:cNvPr>
          <p:cNvSpPr/>
          <p:nvPr/>
        </p:nvSpPr>
        <p:spPr>
          <a:xfrm>
            <a:off x="11084782" y="2384233"/>
            <a:ext cx="805707" cy="1782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solidFill>
              </a:rPr>
              <a:t>Fail</a:t>
            </a:r>
          </a:p>
        </p:txBody>
      </p:sp>
      <p:sp>
        <p:nvSpPr>
          <p:cNvPr id="86" name="Flowchart: Decision 85">
            <a:extLst>
              <a:ext uri="{FF2B5EF4-FFF2-40B4-BE49-F238E27FC236}">
                <a16:creationId xmlns:a16="http://schemas.microsoft.com/office/drawing/2014/main" id="{B839EDBC-FCB9-40CB-A28C-AE8CF9C89F06}"/>
              </a:ext>
            </a:extLst>
          </p:cNvPr>
          <p:cNvSpPr/>
          <p:nvPr/>
        </p:nvSpPr>
        <p:spPr>
          <a:xfrm>
            <a:off x="8033735" y="3270311"/>
            <a:ext cx="1362073" cy="465292"/>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Process Status</a:t>
            </a:r>
          </a:p>
        </p:txBody>
      </p:sp>
      <p:cxnSp>
        <p:nvCxnSpPr>
          <p:cNvPr id="90" name="Straight Arrow Connector 89">
            <a:extLst>
              <a:ext uri="{FF2B5EF4-FFF2-40B4-BE49-F238E27FC236}">
                <a16:creationId xmlns:a16="http://schemas.microsoft.com/office/drawing/2014/main" id="{B53DB9DA-2521-4ECB-B4BF-3D47071F5255}"/>
              </a:ext>
            </a:extLst>
          </p:cNvPr>
          <p:cNvCxnSpPr>
            <a:cxnSpLocks/>
            <a:stCxn id="15" idx="1"/>
            <a:endCxn id="86" idx="3"/>
          </p:cNvCxnSpPr>
          <p:nvPr/>
        </p:nvCxnSpPr>
        <p:spPr>
          <a:xfrm flipH="1">
            <a:off x="9395808" y="3497896"/>
            <a:ext cx="278485" cy="5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CE8D2F6A-9902-4EAF-A258-32D1D1D252A0}"/>
              </a:ext>
            </a:extLst>
          </p:cNvPr>
          <p:cNvCxnSpPr>
            <a:cxnSpLocks/>
            <a:stCxn id="86" idx="1"/>
            <a:endCxn id="16" idx="3"/>
          </p:cNvCxnSpPr>
          <p:nvPr/>
        </p:nvCxnSpPr>
        <p:spPr>
          <a:xfrm rot="10800000">
            <a:off x="7703627" y="2730993"/>
            <a:ext cx="330108" cy="77196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48AB8E5-B9CB-4984-B9E5-CB99BD401255}"/>
              </a:ext>
            </a:extLst>
          </p:cNvPr>
          <p:cNvCxnSpPr>
            <a:cxnSpLocks/>
            <a:stCxn id="86" idx="2"/>
            <a:endCxn id="15" idx="2"/>
          </p:cNvCxnSpPr>
          <p:nvPr/>
        </p:nvCxnSpPr>
        <p:spPr>
          <a:xfrm rot="5400000" flipH="1" flipV="1">
            <a:off x="9615947" y="2777696"/>
            <a:ext cx="56732" cy="1859082"/>
          </a:xfrm>
          <a:prstGeom prst="bentConnector3">
            <a:avLst>
              <a:gd name="adj1" fmla="val -402947"/>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35187950-1E59-440D-9A60-93C78E61842A}"/>
              </a:ext>
            </a:extLst>
          </p:cNvPr>
          <p:cNvSpPr/>
          <p:nvPr/>
        </p:nvSpPr>
        <p:spPr>
          <a:xfrm>
            <a:off x="8523661" y="3764872"/>
            <a:ext cx="805707" cy="1782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solidFill>
              </a:rPr>
              <a:t>Fail</a:t>
            </a:r>
          </a:p>
        </p:txBody>
      </p:sp>
      <p:sp>
        <p:nvSpPr>
          <p:cNvPr id="103" name="Rectangle 102">
            <a:extLst>
              <a:ext uri="{FF2B5EF4-FFF2-40B4-BE49-F238E27FC236}">
                <a16:creationId xmlns:a16="http://schemas.microsoft.com/office/drawing/2014/main" id="{2B185E96-381F-49C2-9A5B-6EA316645CE7}"/>
              </a:ext>
            </a:extLst>
          </p:cNvPr>
          <p:cNvSpPr/>
          <p:nvPr/>
        </p:nvSpPr>
        <p:spPr>
          <a:xfrm>
            <a:off x="7770124" y="3121980"/>
            <a:ext cx="805707" cy="1782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solidFill>
              </a:rPr>
              <a:t>Successful</a:t>
            </a:r>
          </a:p>
        </p:txBody>
      </p:sp>
      <p:sp>
        <p:nvSpPr>
          <p:cNvPr id="113" name="Flowchart: Decision 112">
            <a:extLst>
              <a:ext uri="{FF2B5EF4-FFF2-40B4-BE49-F238E27FC236}">
                <a16:creationId xmlns:a16="http://schemas.microsoft.com/office/drawing/2014/main" id="{DF28FD45-1C3B-421D-8F9C-A54D97636FF4}"/>
              </a:ext>
            </a:extLst>
          </p:cNvPr>
          <p:cNvSpPr/>
          <p:nvPr/>
        </p:nvSpPr>
        <p:spPr>
          <a:xfrm>
            <a:off x="3945748" y="2504288"/>
            <a:ext cx="1362073" cy="465292"/>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Process Status</a:t>
            </a:r>
          </a:p>
        </p:txBody>
      </p:sp>
      <p:cxnSp>
        <p:nvCxnSpPr>
          <p:cNvPr id="114" name="Straight Arrow Connector 113">
            <a:extLst>
              <a:ext uri="{FF2B5EF4-FFF2-40B4-BE49-F238E27FC236}">
                <a16:creationId xmlns:a16="http://schemas.microsoft.com/office/drawing/2014/main" id="{80AC7CCA-2C4F-40DE-ABE0-BAF4F686609D}"/>
              </a:ext>
            </a:extLst>
          </p:cNvPr>
          <p:cNvCxnSpPr>
            <a:cxnSpLocks/>
            <a:stCxn id="16" idx="1"/>
            <a:endCxn id="113" idx="3"/>
          </p:cNvCxnSpPr>
          <p:nvPr/>
        </p:nvCxnSpPr>
        <p:spPr>
          <a:xfrm flipH="1">
            <a:off x="5307821" y="2730993"/>
            <a:ext cx="596685" cy="5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70C81B24-B6FD-4760-BD6D-AC0813EC7412}"/>
              </a:ext>
            </a:extLst>
          </p:cNvPr>
          <p:cNvCxnSpPr>
            <a:cxnSpLocks/>
            <a:stCxn id="113" idx="1"/>
            <a:endCxn id="17" idx="3"/>
          </p:cNvCxnSpPr>
          <p:nvPr/>
        </p:nvCxnSpPr>
        <p:spPr>
          <a:xfrm flipH="1" flipV="1">
            <a:off x="2917040" y="2730993"/>
            <a:ext cx="1028708" cy="5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98">
            <a:extLst>
              <a:ext uri="{FF2B5EF4-FFF2-40B4-BE49-F238E27FC236}">
                <a16:creationId xmlns:a16="http://schemas.microsoft.com/office/drawing/2014/main" id="{2EDF7E1D-D372-449E-9D68-9E4B6905C8CB}"/>
              </a:ext>
            </a:extLst>
          </p:cNvPr>
          <p:cNvCxnSpPr>
            <a:cxnSpLocks/>
            <a:stCxn id="113" idx="2"/>
            <a:endCxn id="16" idx="2"/>
          </p:cNvCxnSpPr>
          <p:nvPr/>
        </p:nvCxnSpPr>
        <p:spPr>
          <a:xfrm rot="5400000" flipH="1" flipV="1">
            <a:off x="5686620" y="1852133"/>
            <a:ext cx="57612" cy="2177282"/>
          </a:xfrm>
          <a:prstGeom prst="bentConnector3">
            <a:avLst>
              <a:gd name="adj1" fmla="val -396792"/>
            </a:avLst>
          </a:prstGeom>
          <a:ln>
            <a:tailEnd type="triangle"/>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F274BAC3-1DB8-4F20-915B-55408D013CE6}"/>
              </a:ext>
            </a:extLst>
          </p:cNvPr>
          <p:cNvSpPr/>
          <p:nvPr/>
        </p:nvSpPr>
        <p:spPr>
          <a:xfrm>
            <a:off x="2962938" y="2536408"/>
            <a:ext cx="805707" cy="1782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solidFill>
              </a:rPr>
              <a:t>Successful</a:t>
            </a:r>
          </a:p>
        </p:txBody>
      </p:sp>
      <p:sp>
        <p:nvSpPr>
          <p:cNvPr id="128" name="Rectangle 127">
            <a:extLst>
              <a:ext uri="{FF2B5EF4-FFF2-40B4-BE49-F238E27FC236}">
                <a16:creationId xmlns:a16="http://schemas.microsoft.com/office/drawing/2014/main" id="{603A7180-8A50-4E4C-B18B-55C33DE14E2F}"/>
              </a:ext>
            </a:extLst>
          </p:cNvPr>
          <p:cNvSpPr/>
          <p:nvPr/>
        </p:nvSpPr>
        <p:spPr>
          <a:xfrm>
            <a:off x="4381831" y="2971383"/>
            <a:ext cx="805707" cy="1782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solidFill>
              </a:rPr>
              <a:t>Fail</a:t>
            </a:r>
          </a:p>
        </p:txBody>
      </p:sp>
      <p:sp>
        <p:nvSpPr>
          <p:cNvPr id="129" name="Flowchart: Decision 128">
            <a:extLst>
              <a:ext uri="{FF2B5EF4-FFF2-40B4-BE49-F238E27FC236}">
                <a16:creationId xmlns:a16="http://schemas.microsoft.com/office/drawing/2014/main" id="{6DC6223E-BF1D-4870-BEF3-AB585B5C4622}"/>
              </a:ext>
            </a:extLst>
          </p:cNvPr>
          <p:cNvSpPr/>
          <p:nvPr/>
        </p:nvSpPr>
        <p:spPr>
          <a:xfrm>
            <a:off x="1349174" y="3296576"/>
            <a:ext cx="1362073" cy="465292"/>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Process Status</a:t>
            </a:r>
          </a:p>
        </p:txBody>
      </p:sp>
      <p:cxnSp>
        <p:nvCxnSpPr>
          <p:cNvPr id="130" name="Straight Arrow Connector 129">
            <a:extLst>
              <a:ext uri="{FF2B5EF4-FFF2-40B4-BE49-F238E27FC236}">
                <a16:creationId xmlns:a16="http://schemas.microsoft.com/office/drawing/2014/main" id="{A99DADF5-0FEE-484E-82D1-BCFF9A019D63}"/>
              </a:ext>
            </a:extLst>
          </p:cNvPr>
          <p:cNvCxnSpPr>
            <a:cxnSpLocks/>
            <a:stCxn id="17" idx="2"/>
            <a:endCxn id="129" idx="0"/>
          </p:cNvCxnSpPr>
          <p:nvPr/>
        </p:nvCxnSpPr>
        <p:spPr>
          <a:xfrm>
            <a:off x="2017480" y="2963245"/>
            <a:ext cx="12731" cy="3333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98">
            <a:extLst>
              <a:ext uri="{FF2B5EF4-FFF2-40B4-BE49-F238E27FC236}">
                <a16:creationId xmlns:a16="http://schemas.microsoft.com/office/drawing/2014/main" id="{122C7DE9-CBD9-483E-B46B-FDA64558507E}"/>
              </a:ext>
            </a:extLst>
          </p:cNvPr>
          <p:cNvCxnSpPr>
            <a:cxnSpLocks/>
            <a:stCxn id="129" idx="1"/>
            <a:endCxn id="17" idx="1"/>
          </p:cNvCxnSpPr>
          <p:nvPr/>
        </p:nvCxnSpPr>
        <p:spPr>
          <a:xfrm rot="10800000">
            <a:off x="1117920" y="2730994"/>
            <a:ext cx="231255" cy="798229"/>
          </a:xfrm>
          <a:prstGeom prst="bentConnector3">
            <a:avLst>
              <a:gd name="adj1" fmla="val 19885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0A55F188-22C8-4588-A091-444E928F6127}"/>
              </a:ext>
            </a:extLst>
          </p:cNvPr>
          <p:cNvCxnSpPr>
            <a:cxnSpLocks/>
            <a:stCxn id="129" idx="3"/>
            <a:endCxn id="18" idx="1"/>
          </p:cNvCxnSpPr>
          <p:nvPr/>
        </p:nvCxnSpPr>
        <p:spPr>
          <a:xfrm flipV="1">
            <a:off x="2711247" y="3519396"/>
            <a:ext cx="437050" cy="9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8" name="Rectangle 157">
            <a:extLst>
              <a:ext uri="{FF2B5EF4-FFF2-40B4-BE49-F238E27FC236}">
                <a16:creationId xmlns:a16="http://schemas.microsoft.com/office/drawing/2014/main" id="{BC4A5342-C869-4199-BBCB-AECC4FF15D9C}"/>
              </a:ext>
            </a:extLst>
          </p:cNvPr>
          <p:cNvSpPr/>
          <p:nvPr/>
        </p:nvSpPr>
        <p:spPr>
          <a:xfrm>
            <a:off x="2393338" y="3296576"/>
            <a:ext cx="805707" cy="1782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solidFill>
              </a:rPr>
              <a:t>Successful</a:t>
            </a:r>
          </a:p>
        </p:txBody>
      </p:sp>
      <p:sp>
        <p:nvSpPr>
          <p:cNvPr id="159" name="Rectangle 158">
            <a:extLst>
              <a:ext uri="{FF2B5EF4-FFF2-40B4-BE49-F238E27FC236}">
                <a16:creationId xmlns:a16="http://schemas.microsoft.com/office/drawing/2014/main" id="{05B25827-322C-4CCF-BC8A-E75BAA468F7A}"/>
              </a:ext>
            </a:extLst>
          </p:cNvPr>
          <p:cNvSpPr/>
          <p:nvPr/>
        </p:nvSpPr>
        <p:spPr>
          <a:xfrm>
            <a:off x="628411" y="3385707"/>
            <a:ext cx="805707" cy="1782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solidFill>
              </a:rPr>
              <a:t>Fail</a:t>
            </a:r>
          </a:p>
        </p:txBody>
      </p:sp>
      <p:sp>
        <p:nvSpPr>
          <p:cNvPr id="160" name="Flowchart: Decision 159">
            <a:extLst>
              <a:ext uri="{FF2B5EF4-FFF2-40B4-BE49-F238E27FC236}">
                <a16:creationId xmlns:a16="http://schemas.microsoft.com/office/drawing/2014/main" id="{0866C856-AC93-4022-AC36-08567D5B8DB2}"/>
              </a:ext>
            </a:extLst>
          </p:cNvPr>
          <p:cNvSpPr/>
          <p:nvPr/>
        </p:nvSpPr>
        <p:spPr>
          <a:xfrm>
            <a:off x="5549718" y="3507906"/>
            <a:ext cx="1362073" cy="465292"/>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Process Status</a:t>
            </a:r>
          </a:p>
        </p:txBody>
      </p:sp>
      <p:cxnSp>
        <p:nvCxnSpPr>
          <p:cNvPr id="161" name="Straight Arrow Connector 160">
            <a:extLst>
              <a:ext uri="{FF2B5EF4-FFF2-40B4-BE49-F238E27FC236}">
                <a16:creationId xmlns:a16="http://schemas.microsoft.com/office/drawing/2014/main" id="{2EB0A0CC-3414-4099-B03E-5D756859F99F}"/>
              </a:ext>
            </a:extLst>
          </p:cNvPr>
          <p:cNvCxnSpPr>
            <a:cxnSpLocks/>
            <a:stCxn id="18" idx="3"/>
            <a:endCxn id="160" idx="1"/>
          </p:cNvCxnSpPr>
          <p:nvPr/>
        </p:nvCxnSpPr>
        <p:spPr>
          <a:xfrm>
            <a:off x="4947418" y="3519396"/>
            <a:ext cx="602300" cy="22115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B0C7FEF2-7CCD-4A4E-9BA7-8D8485FD4C61}"/>
              </a:ext>
            </a:extLst>
          </p:cNvPr>
          <p:cNvCxnSpPr>
            <a:cxnSpLocks/>
            <a:stCxn id="160" idx="3"/>
            <a:endCxn id="19" idx="1"/>
          </p:cNvCxnSpPr>
          <p:nvPr/>
        </p:nvCxnSpPr>
        <p:spPr>
          <a:xfrm>
            <a:off x="6911791" y="3740552"/>
            <a:ext cx="451727" cy="89597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3">
            <a:extLst>
              <a:ext uri="{FF2B5EF4-FFF2-40B4-BE49-F238E27FC236}">
                <a16:creationId xmlns:a16="http://schemas.microsoft.com/office/drawing/2014/main" id="{48474430-2698-4F4C-B185-C8750629E63A}"/>
              </a:ext>
            </a:extLst>
          </p:cNvPr>
          <p:cNvCxnSpPr>
            <a:cxnSpLocks/>
            <a:stCxn id="160" idx="2"/>
            <a:endCxn id="18" idx="2"/>
          </p:cNvCxnSpPr>
          <p:nvPr/>
        </p:nvCxnSpPr>
        <p:spPr>
          <a:xfrm rot="5400000" flipH="1">
            <a:off x="5009759" y="2752203"/>
            <a:ext cx="259095" cy="2182897"/>
          </a:xfrm>
          <a:prstGeom prst="bentConnector3">
            <a:avLst>
              <a:gd name="adj1" fmla="val -88230"/>
            </a:avLst>
          </a:prstGeom>
          <a:ln>
            <a:tailEnd type="triangle"/>
          </a:ln>
        </p:spPr>
        <p:style>
          <a:lnRef idx="1">
            <a:schemeClr val="accent1"/>
          </a:lnRef>
          <a:fillRef idx="0">
            <a:schemeClr val="accent1"/>
          </a:fillRef>
          <a:effectRef idx="0">
            <a:schemeClr val="accent1"/>
          </a:effectRef>
          <a:fontRef idx="minor">
            <a:schemeClr val="tx1"/>
          </a:fontRef>
        </p:style>
      </p:cxnSp>
      <p:sp>
        <p:nvSpPr>
          <p:cNvPr id="176" name="Flowchart: Decision 175">
            <a:extLst>
              <a:ext uri="{FF2B5EF4-FFF2-40B4-BE49-F238E27FC236}">
                <a16:creationId xmlns:a16="http://schemas.microsoft.com/office/drawing/2014/main" id="{57C90F0F-15FD-4CFE-84CD-DEFF985ED33F}"/>
              </a:ext>
            </a:extLst>
          </p:cNvPr>
          <p:cNvSpPr/>
          <p:nvPr/>
        </p:nvSpPr>
        <p:spPr>
          <a:xfrm>
            <a:off x="10070399" y="4394563"/>
            <a:ext cx="1362073" cy="465292"/>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Process Status</a:t>
            </a:r>
          </a:p>
        </p:txBody>
      </p:sp>
      <p:cxnSp>
        <p:nvCxnSpPr>
          <p:cNvPr id="180" name="Straight Arrow Connector 163">
            <a:extLst>
              <a:ext uri="{FF2B5EF4-FFF2-40B4-BE49-F238E27FC236}">
                <a16:creationId xmlns:a16="http://schemas.microsoft.com/office/drawing/2014/main" id="{825D6BDD-71DF-4179-9EB2-1E2D95F6A0EE}"/>
              </a:ext>
            </a:extLst>
          </p:cNvPr>
          <p:cNvCxnSpPr>
            <a:cxnSpLocks/>
            <a:stCxn id="176" idx="2"/>
            <a:endCxn id="20" idx="3"/>
          </p:cNvCxnSpPr>
          <p:nvPr/>
        </p:nvCxnSpPr>
        <p:spPr>
          <a:xfrm rot="5400000">
            <a:off x="9144983" y="3680168"/>
            <a:ext cx="426767" cy="27861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85" name="Rectangle 184">
            <a:extLst>
              <a:ext uri="{FF2B5EF4-FFF2-40B4-BE49-F238E27FC236}">
                <a16:creationId xmlns:a16="http://schemas.microsoft.com/office/drawing/2014/main" id="{E2AE9C84-BA13-4F22-A265-2CC396D3562E}"/>
              </a:ext>
            </a:extLst>
          </p:cNvPr>
          <p:cNvSpPr/>
          <p:nvPr/>
        </p:nvSpPr>
        <p:spPr>
          <a:xfrm>
            <a:off x="7069909" y="3833488"/>
            <a:ext cx="805707" cy="1782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solidFill>
              </a:rPr>
              <a:t>Successful</a:t>
            </a:r>
          </a:p>
        </p:txBody>
      </p:sp>
      <p:sp>
        <p:nvSpPr>
          <p:cNvPr id="186" name="Rectangle 185">
            <a:extLst>
              <a:ext uri="{FF2B5EF4-FFF2-40B4-BE49-F238E27FC236}">
                <a16:creationId xmlns:a16="http://schemas.microsoft.com/office/drawing/2014/main" id="{0258044B-44E6-48C8-B551-0193805ABF2E}"/>
              </a:ext>
            </a:extLst>
          </p:cNvPr>
          <p:cNvSpPr/>
          <p:nvPr/>
        </p:nvSpPr>
        <p:spPr>
          <a:xfrm>
            <a:off x="3746737" y="3942857"/>
            <a:ext cx="805707" cy="1782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solidFill>
              </a:rPr>
              <a:t>Fail</a:t>
            </a:r>
          </a:p>
        </p:txBody>
      </p:sp>
      <p:sp>
        <p:nvSpPr>
          <p:cNvPr id="187" name="Rectangle 186">
            <a:extLst>
              <a:ext uri="{FF2B5EF4-FFF2-40B4-BE49-F238E27FC236}">
                <a16:creationId xmlns:a16="http://schemas.microsoft.com/office/drawing/2014/main" id="{3BC109B9-E337-42D6-B279-E115560408F8}"/>
              </a:ext>
            </a:extLst>
          </p:cNvPr>
          <p:cNvSpPr/>
          <p:nvPr/>
        </p:nvSpPr>
        <p:spPr>
          <a:xfrm>
            <a:off x="10015625" y="5099629"/>
            <a:ext cx="805707" cy="1782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solidFill>
              </a:rPr>
              <a:t>Successful</a:t>
            </a:r>
          </a:p>
        </p:txBody>
      </p:sp>
      <p:cxnSp>
        <p:nvCxnSpPr>
          <p:cNvPr id="190" name="Straight Arrow Connector 189">
            <a:extLst>
              <a:ext uri="{FF2B5EF4-FFF2-40B4-BE49-F238E27FC236}">
                <a16:creationId xmlns:a16="http://schemas.microsoft.com/office/drawing/2014/main" id="{8AB4DBAC-2614-435D-BC78-DF35BB7851F8}"/>
              </a:ext>
            </a:extLst>
          </p:cNvPr>
          <p:cNvCxnSpPr>
            <a:cxnSpLocks/>
            <a:stCxn id="19" idx="3"/>
            <a:endCxn id="176" idx="1"/>
          </p:cNvCxnSpPr>
          <p:nvPr/>
        </p:nvCxnSpPr>
        <p:spPr>
          <a:xfrm flipV="1">
            <a:off x="9162639" y="4627209"/>
            <a:ext cx="907760" cy="93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98">
            <a:extLst>
              <a:ext uri="{FF2B5EF4-FFF2-40B4-BE49-F238E27FC236}">
                <a16:creationId xmlns:a16="http://schemas.microsoft.com/office/drawing/2014/main" id="{572C3FFC-CF80-4E0A-B328-C9E70D908369}"/>
              </a:ext>
            </a:extLst>
          </p:cNvPr>
          <p:cNvCxnSpPr>
            <a:cxnSpLocks/>
            <a:stCxn id="176" idx="0"/>
            <a:endCxn id="19" idx="0"/>
          </p:cNvCxnSpPr>
          <p:nvPr/>
        </p:nvCxnSpPr>
        <p:spPr>
          <a:xfrm rot="16200000" flipH="1" flipV="1">
            <a:off x="9483630" y="3174012"/>
            <a:ext cx="47256" cy="2488357"/>
          </a:xfrm>
          <a:prstGeom prst="bentConnector3">
            <a:avLst>
              <a:gd name="adj1" fmla="val -483748"/>
            </a:avLst>
          </a:prstGeom>
          <a:ln>
            <a:tailEnd type="triangle"/>
          </a:ln>
        </p:spPr>
        <p:style>
          <a:lnRef idx="1">
            <a:schemeClr val="accent1"/>
          </a:lnRef>
          <a:fillRef idx="0">
            <a:schemeClr val="accent1"/>
          </a:fillRef>
          <a:effectRef idx="0">
            <a:schemeClr val="accent1"/>
          </a:effectRef>
          <a:fontRef idx="minor">
            <a:schemeClr val="tx1"/>
          </a:fontRef>
        </p:style>
      </p:cxnSp>
      <p:sp>
        <p:nvSpPr>
          <p:cNvPr id="198" name="Rectangle 197">
            <a:extLst>
              <a:ext uri="{FF2B5EF4-FFF2-40B4-BE49-F238E27FC236}">
                <a16:creationId xmlns:a16="http://schemas.microsoft.com/office/drawing/2014/main" id="{0FC7095C-A076-4B48-9F24-5B600A97D2DE}"/>
              </a:ext>
            </a:extLst>
          </p:cNvPr>
          <p:cNvSpPr/>
          <p:nvPr/>
        </p:nvSpPr>
        <p:spPr>
          <a:xfrm>
            <a:off x="9132196" y="4194443"/>
            <a:ext cx="805707" cy="1782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solidFill>
              </a:rPr>
              <a:t>Fail</a:t>
            </a:r>
          </a:p>
        </p:txBody>
      </p:sp>
      <p:sp>
        <p:nvSpPr>
          <p:cNvPr id="201" name="Flowchart: Decision 200">
            <a:extLst>
              <a:ext uri="{FF2B5EF4-FFF2-40B4-BE49-F238E27FC236}">
                <a16:creationId xmlns:a16="http://schemas.microsoft.com/office/drawing/2014/main" id="{5D9EF8F3-D7C7-4F96-9CD2-A45665698971}"/>
              </a:ext>
            </a:extLst>
          </p:cNvPr>
          <p:cNvSpPr/>
          <p:nvPr/>
        </p:nvSpPr>
        <p:spPr>
          <a:xfrm>
            <a:off x="4097898" y="5051823"/>
            <a:ext cx="1362073" cy="465292"/>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Process Status</a:t>
            </a:r>
          </a:p>
        </p:txBody>
      </p:sp>
      <p:cxnSp>
        <p:nvCxnSpPr>
          <p:cNvPr id="202" name="Straight Arrow Connector 201">
            <a:extLst>
              <a:ext uri="{FF2B5EF4-FFF2-40B4-BE49-F238E27FC236}">
                <a16:creationId xmlns:a16="http://schemas.microsoft.com/office/drawing/2014/main" id="{F1F1E2FB-3147-4BE2-9AEA-0E2F181B45F6}"/>
              </a:ext>
            </a:extLst>
          </p:cNvPr>
          <p:cNvCxnSpPr>
            <a:cxnSpLocks/>
            <a:stCxn id="201" idx="1"/>
            <a:endCxn id="21" idx="3"/>
          </p:cNvCxnSpPr>
          <p:nvPr/>
        </p:nvCxnSpPr>
        <p:spPr>
          <a:xfrm flipH="1">
            <a:off x="3148297" y="5284469"/>
            <a:ext cx="949601" cy="4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03C64295-1531-4550-9909-419FD5F43FEA}"/>
              </a:ext>
            </a:extLst>
          </p:cNvPr>
          <p:cNvCxnSpPr>
            <a:cxnSpLocks/>
            <a:stCxn id="20" idx="1"/>
            <a:endCxn id="201" idx="3"/>
          </p:cNvCxnSpPr>
          <p:nvPr/>
        </p:nvCxnSpPr>
        <p:spPr>
          <a:xfrm flipH="1" flipV="1">
            <a:off x="5459971" y="5284469"/>
            <a:ext cx="706203" cy="2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163">
            <a:extLst>
              <a:ext uri="{FF2B5EF4-FFF2-40B4-BE49-F238E27FC236}">
                <a16:creationId xmlns:a16="http://schemas.microsoft.com/office/drawing/2014/main" id="{B62C43C6-72B4-49D8-8403-FE18903DA46B}"/>
              </a:ext>
            </a:extLst>
          </p:cNvPr>
          <p:cNvCxnSpPr>
            <a:cxnSpLocks/>
            <a:stCxn id="201" idx="0"/>
            <a:endCxn id="20" idx="0"/>
          </p:cNvCxnSpPr>
          <p:nvPr/>
        </p:nvCxnSpPr>
        <p:spPr>
          <a:xfrm rot="16200000" flipH="1">
            <a:off x="5902289" y="3928468"/>
            <a:ext cx="40091" cy="2286800"/>
          </a:xfrm>
          <a:prstGeom prst="bentConnector3">
            <a:avLst>
              <a:gd name="adj1" fmla="val -570203"/>
            </a:avLst>
          </a:prstGeom>
          <a:ln>
            <a:tailEnd type="triangle"/>
          </a:ln>
        </p:spPr>
        <p:style>
          <a:lnRef idx="1">
            <a:schemeClr val="accent1"/>
          </a:lnRef>
          <a:fillRef idx="0">
            <a:schemeClr val="accent1"/>
          </a:fillRef>
          <a:effectRef idx="0">
            <a:schemeClr val="accent1"/>
          </a:effectRef>
          <a:fontRef idx="minor">
            <a:schemeClr val="tx1"/>
          </a:fontRef>
        </p:style>
      </p:cxnSp>
      <p:sp>
        <p:nvSpPr>
          <p:cNvPr id="215" name="Rectangle 214">
            <a:extLst>
              <a:ext uri="{FF2B5EF4-FFF2-40B4-BE49-F238E27FC236}">
                <a16:creationId xmlns:a16="http://schemas.microsoft.com/office/drawing/2014/main" id="{9779C941-0DD6-4FD3-8405-E132B5CB356E}"/>
              </a:ext>
            </a:extLst>
          </p:cNvPr>
          <p:cNvSpPr/>
          <p:nvPr/>
        </p:nvSpPr>
        <p:spPr>
          <a:xfrm>
            <a:off x="3202212" y="5099629"/>
            <a:ext cx="805707" cy="1782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solidFill>
              </a:rPr>
              <a:t>Successful</a:t>
            </a:r>
          </a:p>
        </p:txBody>
      </p:sp>
      <p:sp>
        <p:nvSpPr>
          <p:cNvPr id="216" name="Rectangle 215">
            <a:extLst>
              <a:ext uri="{FF2B5EF4-FFF2-40B4-BE49-F238E27FC236}">
                <a16:creationId xmlns:a16="http://schemas.microsoft.com/office/drawing/2014/main" id="{1125E0EE-3288-4DD6-A694-856ECA9A5D2C}"/>
              </a:ext>
            </a:extLst>
          </p:cNvPr>
          <p:cNvSpPr/>
          <p:nvPr/>
        </p:nvSpPr>
        <p:spPr>
          <a:xfrm>
            <a:off x="4758308" y="4866414"/>
            <a:ext cx="805707" cy="1782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solidFill>
                  <a:schemeClr val="tx1"/>
                </a:solidFill>
              </a:rPr>
              <a:t>Fail</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2598</TotalTime>
  <Words>4396</Words>
  <Application>Microsoft Office PowerPoint</Application>
  <PresentationFormat>Widescreen</PresentationFormat>
  <Paragraphs>571</Paragraphs>
  <Slides>47</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-apple-system</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Debo Prosad Dutta</cp:lastModifiedBy>
  <cp:revision>321</cp:revision>
  <dcterms:created xsi:type="dcterms:W3CDTF">2021-04-29T18:58:34Z</dcterms:created>
  <dcterms:modified xsi:type="dcterms:W3CDTF">2022-05-01T14:10:03Z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